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57" r:id="rId3"/>
    <p:sldId id="260" r:id="rId4"/>
    <p:sldId id="258" r:id="rId5"/>
    <p:sldId id="259" r:id="rId6"/>
    <p:sldId id="262"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177" autoAdjust="0"/>
    <p:restoredTop sz="69636" autoAdjust="0"/>
  </p:normalViewPr>
  <p:slideViewPr>
    <p:cSldViewPr snapToGrid="0">
      <p:cViewPr varScale="1">
        <p:scale>
          <a:sx n="43" d="100"/>
          <a:sy n="43" d="100"/>
        </p:scale>
        <p:origin x="5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EC2C94-7AE5-4627-8B40-A4F3614CE8AA}" type="datetimeFigureOut">
              <a:rPr lang="zh-CN" altLang="en-US" smtClean="0"/>
              <a:t>2021/1/21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A2CFF7-5638-48B9-A1DC-F14169CFB1C9}" type="slidenum">
              <a:rPr lang="zh-CN" altLang="en-US" smtClean="0"/>
              <a:t>‹#›</a:t>
            </a:fld>
            <a:endParaRPr lang="zh-CN" altLang="en-US"/>
          </a:p>
        </p:txBody>
      </p:sp>
    </p:spTree>
    <p:extLst>
      <p:ext uri="{BB962C8B-B14F-4D97-AF65-F5344CB8AC3E}">
        <p14:creationId xmlns:p14="http://schemas.microsoft.com/office/powerpoint/2010/main" val="1628329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r>
              <a:rPr lang="fi-FI" sz="1200" dirty="0" err="1" smtClean="0">
                <a:latin typeface="+mn-lt"/>
              </a:rPr>
              <a:t>Based</a:t>
            </a:r>
            <a:r>
              <a:rPr lang="fi-FI" sz="1200" dirty="0" smtClean="0">
                <a:latin typeface="+mn-lt"/>
              </a:rPr>
              <a:t> on </a:t>
            </a:r>
            <a:r>
              <a:rPr lang="fi-FI" sz="1200" dirty="0" err="1" smtClean="0">
                <a:latin typeface="+mn-lt"/>
              </a:rPr>
              <a:t>the</a:t>
            </a:r>
            <a:r>
              <a:rPr lang="fi-FI" sz="1200" dirty="0" smtClean="0">
                <a:latin typeface="+mn-lt"/>
              </a:rPr>
              <a:t> </a:t>
            </a:r>
            <a:r>
              <a:rPr lang="fi-FI" sz="1200" dirty="0" err="1" smtClean="0">
                <a:latin typeface="+mn-lt"/>
              </a:rPr>
              <a:t>project</a:t>
            </a:r>
            <a:r>
              <a:rPr lang="fi-FI" sz="1200" dirty="0" smtClean="0">
                <a:latin typeface="+mn-lt"/>
              </a:rPr>
              <a:t> </a:t>
            </a:r>
            <a:r>
              <a:rPr lang="fi-FI" sz="1200" dirty="0" err="1" smtClean="0">
                <a:latin typeface="+mn-lt"/>
              </a:rPr>
              <a:t>activities</a:t>
            </a:r>
            <a:r>
              <a:rPr lang="fi-FI" sz="1200" dirty="0" smtClean="0">
                <a:latin typeface="+mn-lt"/>
              </a:rPr>
              <a:t> </a:t>
            </a:r>
            <a:r>
              <a:rPr lang="fi-FI" sz="1200" dirty="0" err="1" smtClean="0">
                <a:latin typeface="+mn-lt"/>
              </a:rPr>
              <a:t>including</a:t>
            </a:r>
            <a:r>
              <a:rPr lang="fi-FI" sz="1200" dirty="0" smtClean="0">
                <a:latin typeface="+mn-lt"/>
              </a:rPr>
              <a:t> </a:t>
            </a:r>
            <a:r>
              <a:rPr lang="fi-FI" sz="1200" dirty="0" err="1" smtClean="0">
                <a:latin typeface="+mn-lt"/>
              </a:rPr>
              <a:t>those</a:t>
            </a:r>
            <a:r>
              <a:rPr lang="fi-FI" sz="1200" dirty="0" smtClean="0">
                <a:latin typeface="+mn-lt"/>
              </a:rPr>
              <a:t> </a:t>
            </a:r>
            <a:r>
              <a:rPr lang="fi-FI" sz="1200" dirty="0" err="1" smtClean="0">
                <a:latin typeface="+mn-lt"/>
              </a:rPr>
              <a:t>mentioned</a:t>
            </a:r>
            <a:r>
              <a:rPr lang="fi-FI" sz="1200" dirty="0" smtClean="0">
                <a:latin typeface="+mn-lt"/>
              </a:rPr>
              <a:t> </a:t>
            </a:r>
            <a:r>
              <a:rPr lang="fi-FI" sz="1200" dirty="0" err="1" smtClean="0">
                <a:latin typeface="+mn-lt"/>
              </a:rPr>
              <a:t>above</a:t>
            </a:r>
            <a:r>
              <a:rPr lang="fi-FI" sz="1200" dirty="0" smtClean="0">
                <a:latin typeface="+mn-lt"/>
              </a:rPr>
              <a:t>, </a:t>
            </a:r>
            <a:r>
              <a:rPr lang="fi-FI" sz="1200" dirty="0" err="1" smtClean="0">
                <a:latin typeface="+mn-lt"/>
              </a:rPr>
              <a:t>Lot</a:t>
            </a:r>
            <a:r>
              <a:rPr lang="fi-FI" sz="1200" dirty="0" smtClean="0">
                <a:latin typeface="+mn-lt"/>
              </a:rPr>
              <a:t> 4 </a:t>
            </a:r>
            <a:r>
              <a:rPr lang="fi-FI" sz="1200" dirty="0" err="1" smtClean="0">
                <a:latin typeface="+mn-lt"/>
              </a:rPr>
              <a:t>aims</a:t>
            </a:r>
            <a:r>
              <a:rPr lang="fi-FI" sz="1200" dirty="0" smtClean="0">
                <a:latin typeface="+mn-lt"/>
              </a:rPr>
              <a:t> to </a:t>
            </a:r>
            <a:r>
              <a:rPr lang="fi-FI" sz="1200" dirty="0" err="1" smtClean="0">
                <a:latin typeface="+mn-lt"/>
              </a:rPr>
              <a:t>provide</a:t>
            </a:r>
            <a:r>
              <a:rPr lang="fi-FI" sz="1200" dirty="0" smtClean="0">
                <a:latin typeface="+mn-lt"/>
              </a:rPr>
              <a:t> </a:t>
            </a:r>
            <a:r>
              <a:rPr lang="fi-FI" sz="1200" dirty="0" err="1" smtClean="0">
                <a:latin typeface="+mn-lt"/>
              </a:rPr>
              <a:t>technical</a:t>
            </a:r>
            <a:r>
              <a:rPr lang="fi-FI" sz="1200" dirty="0" smtClean="0">
                <a:latin typeface="+mn-lt"/>
              </a:rPr>
              <a:t>/</a:t>
            </a:r>
            <a:r>
              <a:rPr lang="fi-FI" sz="1200" dirty="0" err="1" smtClean="0">
                <a:latin typeface="+mn-lt"/>
              </a:rPr>
              <a:t>policy</a:t>
            </a:r>
            <a:r>
              <a:rPr lang="fi-FI" sz="1200" dirty="0" smtClean="0">
                <a:latin typeface="+mn-lt"/>
              </a:rPr>
              <a:t> </a:t>
            </a:r>
            <a:r>
              <a:rPr lang="fi-FI" sz="1200" dirty="0" err="1" smtClean="0">
                <a:latin typeface="+mn-lt"/>
              </a:rPr>
              <a:t>inputs</a:t>
            </a:r>
            <a:r>
              <a:rPr lang="fi-FI" sz="1200" dirty="0" smtClean="0">
                <a:latin typeface="+mn-lt"/>
              </a:rPr>
              <a:t> in </a:t>
            </a:r>
            <a:r>
              <a:rPr lang="fi-FI" sz="1200" dirty="0" err="1" smtClean="0">
                <a:latin typeface="+mn-lt"/>
              </a:rPr>
              <a:t>the</a:t>
            </a:r>
            <a:r>
              <a:rPr lang="fi-FI" sz="1200" dirty="0" smtClean="0">
                <a:latin typeface="+mn-lt"/>
              </a:rPr>
              <a:t> </a:t>
            </a:r>
            <a:r>
              <a:rPr lang="fi-FI" sz="1200" dirty="0" err="1" smtClean="0">
                <a:latin typeface="+mn-lt"/>
              </a:rPr>
              <a:t>following</a:t>
            </a:r>
            <a:r>
              <a:rPr lang="fi-FI" sz="1200" dirty="0" smtClean="0">
                <a:latin typeface="+mn-lt"/>
              </a:rPr>
              <a:t> </a:t>
            </a:r>
            <a:r>
              <a:rPr lang="fi-FI" sz="1200" dirty="0" err="1" smtClean="0">
                <a:latin typeface="+mn-lt"/>
              </a:rPr>
              <a:t>four</a:t>
            </a:r>
            <a:r>
              <a:rPr lang="fi-FI" sz="1200" dirty="0" smtClean="0">
                <a:latin typeface="+mn-lt"/>
              </a:rPr>
              <a:t> </a:t>
            </a:r>
            <a:r>
              <a:rPr lang="fi-FI" sz="1200" dirty="0" err="1" smtClean="0">
                <a:latin typeface="+mn-lt"/>
              </a:rPr>
              <a:t>areas</a:t>
            </a:r>
            <a:r>
              <a:rPr lang="fi-FI" sz="1200" dirty="0" smtClean="0">
                <a:latin typeface="+mn-lt"/>
              </a:rPr>
              <a:t> (</a:t>
            </a:r>
            <a:r>
              <a:rPr lang="fi-FI" sz="1200" dirty="0" err="1" smtClean="0">
                <a:latin typeface="+mn-lt"/>
              </a:rPr>
              <a:t>two</a:t>
            </a:r>
            <a:r>
              <a:rPr lang="fi-FI" sz="1200" dirty="0" smtClean="0">
                <a:latin typeface="+mn-lt"/>
              </a:rPr>
              <a:t> </a:t>
            </a:r>
            <a:r>
              <a:rPr lang="fi-FI" sz="1200" dirty="0" err="1" smtClean="0">
                <a:latin typeface="+mn-lt"/>
              </a:rPr>
              <a:t>dimensions</a:t>
            </a:r>
            <a:r>
              <a:rPr lang="fi-FI" sz="1200" dirty="0" smtClean="0">
                <a:latin typeface="+mn-lt"/>
              </a:rPr>
              <a:t>): </a:t>
            </a:r>
          </a:p>
          <a:p>
            <a:pPr marL="0" indent="0">
              <a:buNone/>
            </a:pPr>
            <a:endParaRPr lang="sv-SE" baseline="0" dirty="0" smtClean="0"/>
          </a:p>
          <a:p>
            <a:pPr marL="0" indent="0">
              <a:buNone/>
            </a:pPr>
            <a:r>
              <a:rPr lang="sv-SE" baseline="0" dirty="0" smtClean="0"/>
              <a:t>1-2 GREEN: Make small </a:t>
            </a:r>
            <a:r>
              <a:rPr lang="sv-SE" baseline="0" dirty="0" err="1" smtClean="0"/>
              <a:t>hydropower</a:t>
            </a:r>
            <a:r>
              <a:rPr lang="sv-SE" baseline="0" dirty="0" smtClean="0"/>
              <a:t> </a:t>
            </a:r>
            <a:r>
              <a:rPr lang="sv-SE" baseline="0" dirty="0" err="1" smtClean="0"/>
              <a:t>more</a:t>
            </a:r>
            <a:r>
              <a:rPr lang="sv-SE" baseline="0" dirty="0" smtClean="0"/>
              <a:t> </a:t>
            </a:r>
            <a:r>
              <a:rPr lang="sv-SE" baseline="0" dirty="0" err="1" smtClean="0"/>
              <a:t>environmentally</a:t>
            </a:r>
            <a:r>
              <a:rPr lang="sv-SE" baseline="0" dirty="0" smtClean="0"/>
              <a:t> and </a:t>
            </a:r>
            <a:r>
              <a:rPr lang="sv-SE" baseline="0" dirty="0" err="1" smtClean="0"/>
              <a:t>economically</a:t>
            </a:r>
            <a:r>
              <a:rPr lang="sv-SE" baseline="0" dirty="0" smtClean="0"/>
              <a:t> </a:t>
            </a:r>
            <a:r>
              <a:rPr lang="sv-SE" baseline="0" dirty="0" err="1" smtClean="0"/>
              <a:t>sustainable</a:t>
            </a:r>
            <a:r>
              <a:rPr lang="sv-SE" baseline="0" dirty="0" smtClean="0"/>
              <a:t> by </a:t>
            </a:r>
            <a:r>
              <a:rPr lang="sv-SE" baseline="0" dirty="0" err="1" smtClean="0"/>
              <a:t>reducing</a:t>
            </a:r>
            <a:r>
              <a:rPr lang="sv-SE" baseline="0" dirty="0" smtClean="0"/>
              <a:t> </a:t>
            </a:r>
            <a:r>
              <a:rPr lang="sv-SE" baseline="0" dirty="0" err="1" smtClean="0"/>
              <a:t>its</a:t>
            </a:r>
            <a:r>
              <a:rPr lang="sv-SE" baseline="0" dirty="0" smtClean="0"/>
              <a:t> negative </a:t>
            </a:r>
            <a:r>
              <a:rPr lang="sv-SE" baseline="0" dirty="0" err="1" smtClean="0"/>
              <a:t>environmental</a:t>
            </a:r>
            <a:r>
              <a:rPr lang="sv-SE" baseline="0" dirty="0" smtClean="0"/>
              <a:t> </a:t>
            </a:r>
            <a:r>
              <a:rPr lang="sv-SE" baseline="0" dirty="0" err="1" smtClean="0"/>
              <a:t>impacts</a:t>
            </a:r>
            <a:r>
              <a:rPr lang="sv-SE" baseline="0" dirty="0" smtClean="0"/>
              <a:t> and </a:t>
            </a:r>
            <a:r>
              <a:rPr lang="sv-SE" baseline="0" dirty="0" err="1" smtClean="0"/>
              <a:t>restore</a:t>
            </a:r>
            <a:r>
              <a:rPr lang="sv-SE" baseline="0" dirty="0" smtClean="0"/>
              <a:t> </a:t>
            </a:r>
            <a:r>
              <a:rPr lang="sv-SE" baseline="0" dirty="0" err="1" smtClean="0"/>
              <a:t>already</a:t>
            </a:r>
            <a:r>
              <a:rPr lang="sv-SE" baseline="0" dirty="0" smtClean="0"/>
              <a:t> </a:t>
            </a:r>
            <a:r>
              <a:rPr lang="sv-SE" baseline="0" dirty="0" err="1" smtClean="0"/>
              <a:t>degraded</a:t>
            </a:r>
            <a:r>
              <a:rPr lang="sv-SE" baseline="0" dirty="0" smtClean="0"/>
              <a:t>/</a:t>
            </a:r>
            <a:r>
              <a:rPr lang="sv-SE" baseline="0" dirty="0" err="1" smtClean="0"/>
              <a:t>destroyed</a:t>
            </a:r>
            <a:r>
              <a:rPr lang="sv-SE" baseline="0" dirty="0" smtClean="0"/>
              <a:t> </a:t>
            </a:r>
            <a:r>
              <a:rPr lang="sv-SE" baseline="0" dirty="0" err="1" smtClean="0"/>
              <a:t>ecosystems</a:t>
            </a:r>
            <a:r>
              <a:rPr lang="sv-SE" baseline="0" dirty="0" smtClean="0"/>
              <a:t>. </a:t>
            </a:r>
          </a:p>
          <a:p>
            <a:pPr marL="0" indent="0">
              <a:buNone/>
            </a:pPr>
            <a:r>
              <a:rPr lang="sv-SE" dirty="0" smtClean="0"/>
              <a:t>3-4</a:t>
            </a:r>
            <a:r>
              <a:rPr lang="sv-SE" baseline="0" dirty="0" smtClean="0"/>
              <a:t> BLUE:  </a:t>
            </a:r>
            <a:r>
              <a:rPr lang="sv-SE" baseline="0" dirty="0" err="1" smtClean="0"/>
              <a:t>Better</a:t>
            </a:r>
            <a:r>
              <a:rPr lang="sv-SE" baseline="0" dirty="0" smtClean="0"/>
              <a:t> understand </a:t>
            </a:r>
            <a:r>
              <a:rPr lang="sv-SE" baseline="0" dirty="0" err="1" smtClean="0"/>
              <a:t>hydropower’s</a:t>
            </a:r>
            <a:r>
              <a:rPr lang="sv-SE" baseline="0" dirty="0" smtClean="0"/>
              <a:t> </a:t>
            </a:r>
            <a:r>
              <a:rPr lang="sv-SE" baseline="0" dirty="0" err="1" smtClean="0"/>
              <a:t>important</a:t>
            </a:r>
            <a:r>
              <a:rPr lang="sv-SE" baseline="0" dirty="0" smtClean="0"/>
              <a:t> </a:t>
            </a:r>
            <a:r>
              <a:rPr lang="sv-SE" baseline="0" dirty="0" err="1" smtClean="0"/>
              <a:t>role</a:t>
            </a:r>
            <a:r>
              <a:rPr lang="sv-SE" baseline="0" dirty="0" smtClean="0"/>
              <a:t> in the </a:t>
            </a:r>
            <a:r>
              <a:rPr lang="sv-SE" baseline="0" dirty="0" err="1" smtClean="0"/>
              <a:t>clean</a:t>
            </a:r>
            <a:r>
              <a:rPr lang="sv-SE" baseline="0" dirty="0" smtClean="0"/>
              <a:t> </a:t>
            </a:r>
            <a:r>
              <a:rPr lang="sv-SE" baseline="0" dirty="0" err="1" smtClean="0"/>
              <a:t>energy</a:t>
            </a:r>
            <a:r>
              <a:rPr lang="sv-SE" baseline="0" dirty="0" smtClean="0"/>
              <a:t> </a:t>
            </a:r>
            <a:r>
              <a:rPr lang="sv-SE" baseline="0" dirty="0" err="1" smtClean="0"/>
              <a:t>transition</a:t>
            </a:r>
            <a:r>
              <a:rPr lang="sv-SE" baseline="0" dirty="0" smtClean="0"/>
              <a:t>, </a:t>
            </a:r>
            <a:r>
              <a:rPr lang="sv-SE" baseline="0" dirty="0" err="1" smtClean="0"/>
              <a:t>considering</a:t>
            </a:r>
            <a:r>
              <a:rPr lang="sv-SE" baseline="0" dirty="0" smtClean="0"/>
              <a:t> </a:t>
            </a:r>
            <a:r>
              <a:rPr lang="sv-SE" baseline="0" dirty="0" err="1" smtClean="0"/>
              <a:t>its</a:t>
            </a:r>
            <a:r>
              <a:rPr lang="sv-SE" baseline="0" dirty="0" smtClean="0"/>
              <a:t> </a:t>
            </a:r>
            <a:r>
              <a:rPr lang="sv-SE" baseline="0" dirty="0" err="1" smtClean="0"/>
              <a:t>unique</a:t>
            </a:r>
            <a:r>
              <a:rPr lang="sv-SE" baseline="0" dirty="0" smtClean="0"/>
              <a:t> </a:t>
            </a:r>
            <a:r>
              <a:rPr lang="sv-SE" baseline="0" dirty="0" err="1" smtClean="0"/>
              <a:t>ability</a:t>
            </a:r>
            <a:r>
              <a:rPr lang="sv-SE" baseline="0" dirty="0" smtClean="0"/>
              <a:t> to store </a:t>
            </a:r>
            <a:r>
              <a:rPr lang="sv-SE" baseline="0" dirty="0" err="1" smtClean="0"/>
              <a:t>energy</a:t>
            </a:r>
            <a:r>
              <a:rPr lang="sv-SE" baseline="0" dirty="0" smtClean="0"/>
              <a:t> and </a:t>
            </a:r>
            <a:r>
              <a:rPr lang="sv-SE" baseline="0" dirty="0" err="1" smtClean="0"/>
              <a:t>improve</a:t>
            </a:r>
            <a:r>
              <a:rPr lang="sv-SE" baseline="0" dirty="0" smtClean="0"/>
              <a:t> </a:t>
            </a:r>
            <a:r>
              <a:rPr lang="sv-SE" baseline="0" dirty="0" err="1" smtClean="0"/>
              <a:t>flexibility</a:t>
            </a:r>
            <a:r>
              <a:rPr lang="sv-SE" baseline="0" dirty="0" smtClean="0"/>
              <a:t> in the </a:t>
            </a:r>
            <a:r>
              <a:rPr lang="sv-SE" baseline="0" dirty="0" err="1" smtClean="0"/>
              <a:t>energy</a:t>
            </a:r>
            <a:r>
              <a:rPr lang="sv-SE" baseline="0" dirty="0" smtClean="0"/>
              <a:t> system in a </a:t>
            </a:r>
            <a:r>
              <a:rPr lang="sv-SE" baseline="0" dirty="0" err="1" smtClean="0"/>
              <a:t>costeffective</a:t>
            </a:r>
            <a:r>
              <a:rPr lang="sv-SE" baseline="0" dirty="0" smtClean="0"/>
              <a:t> </a:t>
            </a:r>
            <a:r>
              <a:rPr lang="sv-SE" baseline="0" dirty="0" err="1" smtClean="0"/>
              <a:t>way</a:t>
            </a:r>
            <a:r>
              <a:rPr lang="sv-SE" baseline="0" dirty="0" smtClean="0"/>
              <a:t>. </a:t>
            </a:r>
            <a:endParaRPr lang="sv-SE" dirty="0"/>
          </a:p>
        </p:txBody>
      </p:sp>
      <p:sp>
        <p:nvSpPr>
          <p:cNvPr id="4" name="Platshållare för bildnummer 3"/>
          <p:cNvSpPr>
            <a:spLocks noGrp="1"/>
          </p:cNvSpPr>
          <p:nvPr>
            <p:ph type="sldNum" sz="quarter" idx="10"/>
          </p:nvPr>
        </p:nvSpPr>
        <p:spPr/>
        <p:txBody>
          <a:bodyPr/>
          <a:lstStyle/>
          <a:p>
            <a:fld id="{E1A2CFF7-5638-48B9-A1DC-F14169CFB1C9}" type="slidenum">
              <a:rPr lang="zh-CN" altLang="en-US" smtClean="0"/>
              <a:t>1</a:t>
            </a:fld>
            <a:endParaRPr lang="zh-CN" altLang="en-US"/>
          </a:p>
        </p:txBody>
      </p:sp>
    </p:spTree>
    <p:extLst>
      <p:ext uri="{BB962C8B-B14F-4D97-AF65-F5344CB8AC3E}">
        <p14:creationId xmlns:p14="http://schemas.microsoft.com/office/powerpoint/2010/main" val="2287214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AutoNum type="arabicPeriod"/>
            </a:pPr>
            <a:r>
              <a:rPr lang="en-US" altLang="zh-CN" sz="1200" dirty="0">
                <a:solidFill>
                  <a:srgbClr val="FF0000"/>
                </a:solidFill>
                <a:latin typeface="+mn-lt"/>
              </a:rPr>
              <a:t>almost completed (finalization of draft, consultation of Chinese partners, finalization of technical study)</a:t>
            </a:r>
          </a:p>
          <a:p>
            <a:pPr marL="0" indent="0">
              <a:buNone/>
            </a:pPr>
            <a:r>
              <a:rPr lang="en-US" altLang="zh-CN" sz="1200" dirty="0">
                <a:solidFill>
                  <a:srgbClr val="FF0000"/>
                </a:solidFill>
                <a:latin typeface="+mn-lt"/>
              </a:rPr>
              <a:t>5.   almost completed, final editing.</a:t>
            </a:r>
            <a:endParaRPr lang="zh-CN" altLang="en-US" dirty="0"/>
          </a:p>
        </p:txBody>
      </p:sp>
      <p:sp>
        <p:nvSpPr>
          <p:cNvPr id="4" name="灯片编号占位符 3"/>
          <p:cNvSpPr>
            <a:spLocks noGrp="1"/>
          </p:cNvSpPr>
          <p:nvPr>
            <p:ph type="sldNum" sz="quarter" idx="5"/>
          </p:nvPr>
        </p:nvSpPr>
        <p:spPr/>
        <p:txBody>
          <a:bodyPr/>
          <a:lstStyle/>
          <a:p>
            <a:fld id="{E1A2CFF7-5638-48B9-A1DC-F14169CFB1C9}" type="slidenum">
              <a:rPr lang="zh-CN" altLang="en-US" smtClean="0"/>
              <a:t>2</a:t>
            </a:fld>
            <a:endParaRPr lang="zh-CN" altLang="en-US"/>
          </a:p>
        </p:txBody>
      </p:sp>
    </p:spTree>
    <p:extLst>
      <p:ext uri="{BB962C8B-B14F-4D97-AF65-F5344CB8AC3E}">
        <p14:creationId xmlns:p14="http://schemas.microsoft.com/office/powerpoint/2010/main" val="2494941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sv-SE" altLang="zh-CN" dirty="0"/>
              <a:t>6. </a:t>
            </a:r>
            <a:r>
              <a:rPr lang="en-US" altLang="zh-CN" sz="1200" dirty="0">
                <a:latin typeface="+mn-lt"/>
              </a:rPr>
              <a:t>continued dissemination and outreach, update synthesis and critical issue report</a:t>
            </a:r>
            <a:endParaRPr lang="zh-CN" altLang="en-US" dirty="0"/>
          </a:p>
        </p:txBody>
      </p:sp>
      <p:sp>
        <p:nvSpPr>
          <p:cNvPr id="4" name="灯片编号占位符 3"/>
          <p:cNvSpPr>
            <a:spLocks noGrp="1"/>
          </p:cNvSpPr>
          <p:nvPr>
            <p:ph type="sldNum" sz="quarter" idx="5"/>
          </p:nvPr>
        </p:nvSpPr>
        <p:spPr/>
        <p:txBody>
          <a:bodyPr/>
          <a:lstStyle/>
          <a:p>
            <a:fld id="{E1A2CFF7-5638-48B9-A1DC-F14169CFB1C9}" type="slidenum">
              <a:rPr lang="zh-CN" altLang="en-US" smtClean="0"/>
              <a:t>3</a:t>
            </a:fld>
            <a:endParaRPr lang="zh-CN" altLang="en-US"/>
          </a:p>
        </p:txBody>
      </p:sp>
    </p:spTree>
    <p:extLst>
      <p:ext uri="{BB962C8B-B14F-4D97-AF65-F5344CB8AC3E}">
        <p14:creationId xmlns:p14="http://schemas.microsoft.com/office/powerpoint/2010/main" val="1289865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sv-SE" altLang="zh-CN" dirty="0"/>
              <a:t>10. Extra </a:t>
            </a:r>
            <a:r>
              <a:rPr lang="sv-SE" altLang="zh-CN" dirty="0" err="1"/>
              <a:t>important</a:t>
            </a:r>
            <a:r>
              <a:rPr lang="sv-SE" altLang="zh-CN" dirty="0"/>
              <a:t> as </a:t>
            </a:r>
            <a:r>
              <a:rPr lang="sv-SE" altLang="zh-CN" dirty="0" err="1"/>
              <a:t>we</a:t>
            </a:r>
            <a:r>
              <a:rPr lang="sv-SE" altLang="zh-CN" dirty="0"/>
              <a:t> </a:t>
            </a:r>
            <a:r>
              <a:rPr lang="sv-SE" altLang="zh-CN" dirty="0" err="1"/>
              <a:t>are</a:t>
            </a:r>
            <a:r>
              <a:rPr lang="sv-SE" altLang="zh-CN" dirty="0"/>
              <a:t> </a:t>
            </a:r>
            <a:r>
              <a:rPr lang="sv-SE" altLang="zh-CN" dirty="0" err="1"/>
              <a:t>extracting</a:t>
            </a:r>
            <a:r>
              <a:rPr lang="sv-SE" altLang="zh-CN" dirty="0"/>
              <a:t> </a:t>
            </a:r>
            <a:r>
              <a:rPr lang="sv-SE" altLang="zh-CN" dirty="0" err="1"/>
              <a:t>results</a:t>
            </a:r>
            <a:r>
              <a:rPr lang="sv-SE" altLang="zh-CN" dirty="0"/>
              <a:t> and </a:t>
            </a:r>
            <a:r>
              <a:rPr lang="sv-SE" altLang="zh-CN" dirty="0" err="1"/>
              <a:t>finalizing</a:t>
            </a:r>
            <a:r>
              <a:rPr lang="sv-SE" altLang="zh-CN" dirty="0"/>
              <a:t> the </a:t>
            </a:r>
            <a:r>
              <a:rPr lang="sv-SE" altLang="zh-CN" dirty="0" err="1"/>
              <a:t>projects</a:t>
            </a:r>
            <a:r>
              <a:rPr lang="sv-SE" altLang="zh-CN" dirty="0"/>
              <a:t>.</a:t>
            </a:r>
            <a:endParaRPr lang="zh-CN" altLang="en-US" dirty="0"/>
          </a:p>
        </p:txBody>
      </p:sp>
      <p:sp>
        <p:nvSpPr>
          <p:cNvPr id="4" name="灯片编号占位符 3"/>
          <p:cNvSpPr>
            <a:spLocks noGrp="1"/>
          </p:cNvSpPr>
          <p:nvPr>
            <p:ph type="sldNum" sz="quarter" idx="5"/>
          </p:nvPr>
        </p:nvSpPr>
        <p:spPr/>
        <p:txBody>
          <a:bodyPr/>
          <a:lstStyle/>
          <a:p>
            <a:fld id="{E1A2CFF7-5638-48B9-A1DC-F14169CFB1C9}" type="slidenum">
              <a:rPr lang="zh-CN" altLang="en-US" smtClean="0"/>
              <a:t>5</a:t>
            </a:fld>
            <a:endParaRPr lang="zh-CN" altLang="en-US"/>
          </a:p>
        </p:txBody>
      </p:sp>
    </p:spTree>
    <p:extLst>
      <p:ext uri="{BB962C8B-B14F-4D97-AF65-F5344CB8AC3E}">
        <p14:creationId xmlns:p14="http://schemas.microsoft.com/office/powerpoint/2010/main" val="3697718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r>
              <a:rPr lang="fi-FI" sz="1200" dirty="0" err="1" smtClean="0">
                <a:latin typeface="+mn-lt"/>
              </a:rPr>
              <a:t>Based</a:t>
            </a:r>
            <a:r>
              <a:rPr lang="fi-FI" sz="1200" dirty="0" smtClean="0">
                <a:latin typeface="+mn-lt"/>
              </a:rPr>
              <a:t> on </a:t>
            </a:r>
            <a:r>
              <a:rPr lang="fi-FI" sz="1200" dirty="0" err="1" smtClean="0">
                <a:latin typeface="+mn-lt"/>
              </a:rPr>
              <a:t>the</a:t>
            </a:r>
            <a:r>
              <a:rPr lang="fi-FI" sz="1200" dirty="0" smtClean="0">
                <a:latin typeface="+mn-lt"/>
              </a:rPr>
              <a:t> </a:t>
            </a:r>
            <a:r>
              <a:rPr lang="fi-FI" sz="1200" dirty="0" err="1" smtClean="0">
                <a:latin typeface="+mn-lt"/>
              </a:rPr>
              <a:t>project</a:t>
            </a:r>
            <a:r>
              <a:rPr lang="fi-FI" sz="1200" dirty="0" smtClean="0">
                <a:latin typeface="+mn-lt"/>
              </a:rPr>
              <a:t> </a:t>
            </a:r>
            <a:r>
              <a:rPr lang="fi-FI" sz="1200" dirty="0" err="1" smtClean="0">
                <a:latin typeface="+mn-lt"/>
              </a:rPr>
              <a:t>activities</a:t>
            </a:r>
            <a:r>
              <a:rPr lang="fi-FI" sz="1200" dirty="0" smtClean="0">
                <a:latin typeface="+mn-lt"/>
              </a:rPr>
              <a:t> </a:t>
            </a:r>
            <a:r>
              <a:rPr lang="fi-FI" sz="1200" dirty="0" err="1" smtClean="0">
                <a:latin typeface="+mn-lt"/>
              </a:rPr>
              <a:t>including</a:t>
            </a:r>
            <a:r>
              <a:rPr lang="fi-FI" sz="1200" dirty="0" smtClean="0">
                <a:latin typeface="+mn-lt"/>
              </a:rPr>
              <a:t> </a:t>
            </a:r>
            <a:r>
              <a:rPr lang="fi-FI" sz="1200" dirty="0" err="1" smtClean="0">
                <a:latin typeface="+mn-lt"/>
              </a:rPr>
              <a:t>those</a:t>
            </a:r>
            <a:r>
              <a:rPr lang="fi-FI" sz="1200" dirty="0" smtClean="0">
                <a:latin typeface="+mn-lt"/>
              </a:rPr>
              <a:t> </a:t>
            </a:r>
            <a:r>
              <a:rPr lang="fi-FI" sz="1200" dirty="0" err="1" smtClean="0">
                <a:latin typeface="+mn-lt"/>
              </a:rPr>
              <a:t>mentioned</a:t>
            </a:r>
            <a:r>
              <a:rPr lang="fi-FI" sz="1200" dirty="0" smtClean="0">
                <a:latin typeface="+mn-lt"/>
              </a:rPr>
              <a:t> </a:t>
            </a:r>
            <a:r>
              <a:rPr lang="fi-FI" sz="1200" dirty="0" err="1" smtClean="0">
                <a:latin typeface="+mn-lt"/>
              </a:rPr>
              <a:t>above</a:t>
            </a:r>
            <a:r>
              <a:rPr lang="fi-FI" sz="1200" dirty="0" smtClean="0">
                <a:latin typeface="+mn-lt"/>
              </a:rPr>
              <a:t>, </a:t>
            </a:r>
            <a:r>
              <a:rPr lang="fi-FI" sz="1200" dirty="0" err="1" smtClean="0">
                <a:latin typeface="+mn-lt"/>
              </a:rPr>
              <a:t>Lot</a:t>
            </a:r>
            <a:r>
              <a:rPr lang="fi-FI" sz="1200" dirty="0" smtClean="0">
                <a:latin typeface="+mn-lt"/>
              </a:rPr>
              <a:t> 4 </a:t>
            </a:r>
            <a:r>
              <a:rPr lang="fi-FI" sz="1200" dirty="0" err="1" smtClean="0">
                <a:latin typeface="+mn-lt"/>
              </a:rPr>
              <a:t>aims</a:t>
            </a:r>
            <a:r>
              <a:rPr lang="fi-FI" sz="1200" dirty="0" smtClean="0">
                <a:latin typeface="+mn-lt"/>
              </a:rPr>
              <a:t> to </a:t>
            </a:r>
            <a:r>
              <a:rPr lang="fi-FI" sz="1200" dirty="0" err="1" smtClean="0">
                <a:latin typeface="+mn-lt"/>
              </a:rPr>
              <a:t>provide</a:t>
            </a:r>
            <a:r>
              <a:rPr lang="fi-FI" sz="1200" dirty="0" smtClean="0">
                <a:latin typeface="+mn-lt"/>
              </a:rPr>
              <a:t> </a:t>
            </a:r>
            <a:r>
              <a:rPr lang="fi-FI" sz="1200" dirty="0" err="1" smtClean="0">
                <a:latin typeface="+mn-lt"/>
              </a:rPr>
              <a:t>technical</a:t>
            </a:r>
            <a:r>
              <a:rPr lang="fi-FI" sz="1200" dirty="0" smtClean="0">
                <a:latin typeface="+mn-lt"/>
              </a:rPr>
              <a:t>/</a:t>
            </a:r>
            <a:r>
              <a:rPr lang="fi-FI" sz="1200" dirty="0" err="1" smtClean="0">
                <a:latin typeface="+mn-lt"/>
              </a:rPr>
              <a:t>policy</a:t>
            </a:r>
            <a:r>
              <a:rPr lang="fi-FI" sz="1200" dirty="0" smtClean="0">
                <a:latin typeface="+mn-lt"/>
              </a:rPr>
              <a:t> </a:t>
            </a:r>
            <a:r>
              <a:rPr lang="fi-FI" sz="1200" dirty="0" err="1" smtClean="0">
                <a:latin typeface="+mn-lt"/>
              </a:rPr>
              <a:t>inputs</a:t>
            </a:r>
            <a:r>
              <a:rPr lang="fi-FI" sz="1200" dirty="0" smtClean="0">
                <a:latin typeface="+mn-lt"/>
              </a:rPr>
              <a:t> in </a:t>
            </a:r>
            <a:r>
              <a:rPr lang="fi-FI" sz="1200" dirty="0" err="1" smtClean="0">
                <a:latin typeface="+mn-lt"/>
              </a:rPr>
              <a:t>the</a:t>
            </a:r>
            <a:r>
              <a:rPr lang="fi-FI" sz="1200" dirty="0" smtClean="0">
                <a:latin typeface="+mn-lt"/>
              </a:rPr>
              <a:t> </a:t>
            </a:r>
            <a:r>
              <a:rPr lang="fi-FI" sz="1200" dirty="0" err="1" smtClean="0">
                <a:latin typeface="+mn-lt"/>
              </a:rPr>
              <a:t>following</a:t>
            </a:r>
            <a:r>
              <a:rPr lang="fi-FI" sz="1200" dirty="0" smtClean="0">
                <a:latin typeface="+mn-lt"/>
              </a:rPr>
              <a:t> </a:t>
            </a:r>
            <a:r>
              <a:rPr lang="fi-FI" sz="1200" dirty="0" err="1" smtClean="0">
                <a:latin typeface="+mn-lt"/>
              </a:rPr>
              <a:t>four</a:t>
            </a:r>
            <a:r>
              <a:rPr lang="fi-FI" sz="1200" dirty="0" smtClean="0">
                <a:latin typeface="+mn-lt"/>
              </a:rPr>
              <a:t> </a:t>
            </a:r>
            <a:r>
              <a:rPr lang="fi-FI" sz="1200" dirty="0" err="1" smtClean="0">
                <a:latin typeface="+mn-lt"/>
              </a:rPr>
              <a:t>areas</a:t>
            </a:r>
            <a:r>
              <a:rPr lang="fi-FI" sz="1200" dirty="0" smtClean="0">
                <a:latin typeface="+mn-lt"/>
              </a:rPr>
              <a:t> (</a:t>
            </a:r>
            <a:r>
              <a:rPr lang="fi-FI" sz="1200" dirty="0" err="1" smtClean="0">
                <a:latin typeface="+mn-lt"/>
              </a:rPr>
              <a:t>two</a:t>
            </a:r>
            <a:r>
              <a:rPr lang="fi-FI" sz="1200" dirty="0" smtClean="0">
                <a:latin typeface="+mn-lt"/>
              </a:rPr>
              <a:t> </a:t>
            </a:r>
            <a:r>
              <a:rPr lang="fi-FI" sz="1200" dirty="0" err="1" smtClean="0">
                <a:latin typeface="+mn-lt"/>
              </a:rPr>
              <a:t>dimensions</a:t>
            </a:r>
            <a:r>
              <a:rPr lang="fi-FI" sz="1200" dirty="0" smtClean="0">
                <a:latin typeface="+mn-lt"/>
              </a:rPr>
              <a:t>): </a:t>
            </a:r>
          </a:p>
          <a:p>
            <a:pPr marL="0" indent="0">
              <a:buNone/>
            </a:pPr>
            <a:endParaRPr lang="sv-SE" baseline="0" dirty="0" smtClean="0"/>
          </a:p>
          <a:p>
            <a:pPr marL="0" indent="0">
              <a:buNone/>
            </a:pPr>
            <a:r>
              <a:rPr lang="sv-SE" baseline="0" dirty="0" smtClean="0"/>
              <a:t>1-2 GREEN: Make small </a:t>
            </a:r>
            <a:r>
              <a:rPr lang="sv-SE" baseline="0" dirty="0" err="1" smtClean="0"/>
              <a:t>hydropower</a:t>
            </a:r>
            <a:r>
              <a:rPr lang="sv-SE" baseline="0" dirty="0" smtClean="0"/>
              <a:t> </a:t>
            </a:r>
            <a:r>
              <a:rPr lang="sv-SE" baseline="0" dirty="0" err="1" smtClean="0"/>
              <a:t>more</a:t>
            </a:r>
            <a:r>
              <a:rPr lang="sv-SE" baseline="0" dirty="0" smtClean="0"/>
              <a:t> </a:t>
            </a:r>
            <a:r>
              <a:rPr lang="sv-SE" baseline="0" dirty="0" err="1" smtClean="0"/>
              <a:t>environmentally</a:t>
            </a:r>
            <a:r>
              <a:rPr lang="sv-SE" baseline="0" dirty="0" smtClean="0"/>
              <a:t> and </a:t>
            </a:r>
            <a:r>
              <a:rPr lang="sv-SE" baseline="0" dirty="0" err="1" smtClean="0"/>
              <a:t>economically</a:t>
            </a:r>
            <a:r>
              <a:rPr lang="sv-SE" baseline="0" dirty="0" smtClean="0"/>
              <a:t> </a:t>
            </a:r>
            <a:r>
              <a:rPr lang="sv-SE" baseline="0" dirty="0" err="1" smtClean="0"/>
              <a:t>sustainable</a:t>
            </a:r>
            <a:r>
              <a:rPr lang="sv-SE" baseline="0" dirty="0" smtClean="0"/>
              <a:t> by </a:t>
            </a:r>
            <a:r>
              <a:rPr lang="sv-SE" baseline="0" dirty="0" err="1" smtClean="0"/>
              <a:t>reducing</a:t>
            </a:r>
            <a:r>
              <a:rPr lang="sv-SE" baseline="0" dirty="0" smtClean="0"/>
              <a:t> </a:t>
            </a:r>
            <a:r>
              <a:rPr lang="sv-SE" baseline="0" dirty="0" err="1" smtClean="0"/>
              <a:t>its</a:t>
            </a:r>
            <a:r>
              <a:rPr lang="sv-SE" baseline="0" dirty="0" smtClean="0"/>
              <a:t> negative </a:t>
            </a:r>
            <a:r>
              <a:rPr lang="sv-SE" baseline="0" dirty="0" err="1" smtClean="0"/>
              <a:t>environmental</a:t>
            </a:r>
            <a:r>
              <a:rPr lang="sv-SE" baseline="0" dirty="0" smtClean="0"/>
              <a:t> </a:t>
            </a:r>
            <a:r>
              <a:rPr lang="sv-SE" baseline="0" dirty="0" err="1" smtClean="0"/>
              <a:t>impacts</a:t>
            </a:r>
            <a:r>
              <a:rPr lang="sv-SE" baseline="0" dirty="0" smtClean="0"/>
              <a:t> and </a:t>
            </a:r>
            <a:r>
              <a:rPr lang="sv-SE" baseline="0" dirty="0" err="1" smtClean="0"/>
              <a:t>restore</a:t>
            </a:r>
            <a:r>
              <a:rPr lang="sv-SE" baseline="0" dirty="0" smtClean="0"/>
              <a:t> </a:t>
            </a:r>
            <a:r>
              <a:rPr lang="sv-SE" baseline="0" dirty="0" err="1" smtClean="0"/>
              <a:t>already</a:t>
            </a:r>
            <a:r>
              <a:rPr lang="sv-SE" baseline="0" dirty="0" smtClean="0"/>
              <a:t> </a:t>
            </a:r>
            <a:r>
              <a:rPr lang="sv-SE" baseline="0" dirty="0" err="1" smtClean="0"/>
              <a:t>degraded</a:t>
            </a:r>
            <a:r>
              <a:rPr lang="sv-SE" baseline="0" dirty="0" smtClean="0"/>
              <a:t>/</a:t>
            </a:r>
            <a:r>
              <a:rPr lang="sv-SE" baseline="0" dirty="0" err="1" smtClean="0"/>
              <a:t>destroyed</a:t>
            </a:r>
            <a:r>
              <a:rPr lang="sv-SE" baseline="0" dirty="0" smtClean="0"/>
              <a:t> </a:t>
            </a:r>
            <a:r>
              <a:rPr lang="sv-SE" baseline="0" dirty="0" err="1" smtClean="0"/>
              <a:t>ecosystems</a:t>
            </a:r>
            <a:r>
              <a:rPr lang="sv-SE" baseline="0" dirty="0" smtClean="0"/>
              <a:t>. </a:t>
            </a:r>
          </a:p>
          <a:p>
            <a:pPr marL="0" indent="0">
              <a:buNone/>
            </a:pPr>
            <a:r>
              <a:rPr lang="sv-SE" dirty="0" smtClean="0"/>
              <a:t>3-4</a:t>
            </a:r>
            <a:r>
              <a:rPr lang="sv-SE" baseline="0" dirty="0" smtClean="0"/>
              <a:t> BLUE:  </a:t>
            </a:r>
            <a:r>
              <a:rPr lang="sv-SE" baseline="0" dirty="0" err="1" smtClean="0"/>
              <a:t>Better</a:t>
            </a:r>
            <a:r>
              <a:rPr lang="sv-SE" baseline="0" dirty="0" smtClean="0"/>
              <a:t> understand </a:t>
            </a:r>
            <a:r>
              <a:rPr lang="sv-SE" baseline="0" dirty="0" err="1" smtClean="0"/>
              <a:t>hydropower’s</a:t>
            </a:r>
            <a:r>
              <a:rPr lang="sv-SE" baseline="0" dirty="0" smtClean="0"/>
              <a:t> </a:t>
            </a:r>
            <a:r>
              <a:rPr lang="sv-SE" baseline="0" dirty="0" err="1" smtClean="0"/>
              <a:t>important</a:t>
            </a:r>
            <a:r>
              <a:rPr lang="sv-SE" baseline="0" dirty="0" smtClean="0"/>
              <a:t> </a:t>
            </a:r>
            <a:r>
              <a:rPr lang="sv-SE" baseline="0" dirty="0" err="1" smtClean="0"/>
              <a:t>role</a:t>
            </a:r>
            <a:r>
              <a:rPr lang="sv-SE" baseline="0" dirty="0" smtClean="0"/>
              <a:t> in the </a:t>
            </a:r>
            <a:r>
              <a:rPr lang="sv-SE" baseline="0" dirty="0" err="1" smtClean="0"/>
              <a:t>clean</a:t>
            </a:r>
            <a:r>
              <a:rPr lang="sv-SE" baseline="0" dirty="0" smtClean="0"/>
              <a:t> </a:t>
            </a:r>
            <a:r>
              <a:rPr lang="sv-SE" baseline="0" dirty="0" err="1" smtClean="0"/>
              <a:t>energy</a:t>
            </a:r>
            <a:r>
              <a:rPr lang="sv-SE" baseline="0" dirty="0" smtClean="0"/>
              <a:t> </a:t>
            </a:r>
            <a:r>
              <a:rPr lang="sv-SE" baseline="0" dirty="0" err="1" smtClean="0"/>
              <a:t>transition</a:t>
            </a:r>
            <a:r>
              <a:rPr lang="sv-SE" baseline="0" dirty="0" smtClean="0"/>
              <a:t>, </a:t>
            </a:r>
            <a:r>
              <a:rPr lang="sv-SE" baseline="0" dirty="0" err="1" smtClean="0"/>
              <a:t>considering</a:t>
            </a:r>
            <a:r>
              <a:rPr lang="sv-SE" baseline="0" dirty="0" smtClean="0"/>
              <a:t> </a:t>
            </a:r>
            <a:r>
              <a:rPr lang="sv-SE" baseline="0" dirty="0" err="1" smtClean="0"/>
              <a:t>its</a:t>
            </a:r>
            <a:r>
              <a:rPr lang="sv-SE" baseline="0" dirty="0" smtClean="0"/>
              <a:t> </a:t>
            </a:r>
            <a:r>
              <a:rPr lang="sv-SE" baseline="0" dirty="0" err="1" smtClean="0"/>
              <a:t>unique</a:t>
            </a:r>
            <a:r>
              <a:rPr lang="sv-SE" baseline="0" dirty="0" smtClean="0"/>
              <a:t> </a:t>
            </a:r>
            <a:r>
              <a:rPr lang="sv-SE" baseline="0" dirty="0" err="1" smtClean="0"/>
              <a:t>ability</a:t>
            </a:r>
            <a:r>
              <a:rPr lang="sv-SE" baseline="0" dirty="0" smtClean="0"/>
              <a:t> to store </a:t>
            </a:r>
            <a:r>
              <a:rPr lang="sv-SE" baseline="0" dirty="0" err="1" smtClean="0"/>
              <a:t>energy</a:t>
            </a:r>
            <a:r>
              <a:rPr lang="sv-SE" baseline="0" dirty="0" smtClean="0"/>
              <a:t> and </a:t>
            </a:r>
            <a:r>
              <a:rPr lang="sv-SE" baseline="0" dirty="0" err="1" smtClean="0"/>
              <a:t>improve</a:t>
            </a:r>
            <a:r>
              <a:rPr lang="sv-SE" baseline="0" dirty="0" smtClean="0"/>
              <a:t> </a:t>
            </a:r>
            <a:r>
              <a:rPr lang="sv-SE" baseline="0" dirty="0" err="1" smtClean="0"/>
              <a:t>flexibility</a:t>
            </a:r>
            <a:r>
              <a:rPr lang="sv-SE" baseline="0" dirty="0" smtClean="0"/>
              <a:t> in the </a:t>
            </a:r>
            <a:r>
              <a:rPr lang="sv-SE" baseline="0" dirty="0" err="1" smtClean="0"/>
              <a:t>energy</a:t>
            </a:r>
            <a:r>
              <a:rPr lang="sv-SE" baseline="0" dirty="0" smtClean="0"/>
              <a:t> system in a </a:t>
            </a:r>
            <a:r>
              <a:rPr lang="sv-SE" baseline="0" dirty="0" err="1" smtClean="0"/>
              <a:t>costeffective</a:t>
            </a:r>
            <a:r>
              <a:rPr lang="sv-SE" baseline="0" dirty="0" smtClean="0"/>
              <a:t> </a:t>
            </a:r>
            <a:r>
              <a:rPr lang="sv-SE" baseline="0" dirty="0" err="1" smtClean="0"/>
              <a:t>way</a:t>
            </a:r>
            <a:r>
              <a:rPr lang="sv-SE" baseline="0" dirty="0" smtClean="0"/>
              <a:t>. </a:t>
            </a:r>
            <a:endParaRPr lang="sv-SE" dirty="0"/>
          </a:p>
        </p:txBody>
      </p:sp>
      <p:sp>
        <p:nvSpPr>
          <p:cNvPr id="4" name="Platshållare för bildnummer 3"/>
          <p:cNvSpPr>
            <a:spLocks noGrp="1"/>
          </p:cNvSpPr>
          <p:nvPr>
            <p:ph type="sldNum" sz="quarter" idx="10"/>
          </p:nvPr>
        </p:nvSpPr>
        <p:spPr/>
        <p:txBody>
          <a:bodyPr/>
          <a:lstStyle/>
          <a:p>
            <a:fld id="{E1A2CFF7-5638-48B9-A1DC-F14169CFB1C9}" type="slidenum">
              <a:rPr lang="zh-CN" altLang="en-US" smtClean="0"/>
              <a:t>6</a:t>
            </a:fld>
            <a:endParaRPr lang="zh-CN" altLang="en-US"/>
          </a:p>
        </p:txBody>
      </p:sp>
    </p:spTree>
    <p:extLst>
      <p:ext uri="{BB962C8B-B14F-4D97-AF65-F5344CB8AC3E}">
        <p14:creationId xmlns:p14="http://schemas.microsoft.com/office/powerpoint/2010/main" val="2930651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CE26B211-F860-4024-BC7D-CDC179AC5D96}" type="datetimeFigureOut">
              <a:rPr lang="sv-SE" smtClean="0"/>
              <a:t>2021-01-21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9869905-B7A8-4982-AAE9-A5B3F19F40C5}" type="slidenum">
              <a:rPr lang="sv-SE" smtClean="0"/>
              <a:t>‹#›</a:t>
            </a:fld>
            <a:endParaRPr lang="sv-SE"/>
          </a:p>
        </p:txBody>
      </p:sp>
    </p:spTree>
    <p:extLst>
      <p:ext uri="{BB962C8B-B14F-4D97-AF65-F5344CB8AC3E}">
        <p14:creationId xmlns:p14="http://schemas.microsoft.com/office/powerpoint/2010/main" val="3801579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E26B211-F860-4024-BC7D-CDC179AC5D96}" type="datetimeFigureOut">
              <a:rPr lang="sv-SE" smtClean="0"/>
              <a:t>2021-01-21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9869905-B7A8-4982-AAE9-A5B3F19F40C5}" type="slidenum">
              <a:rPr lang="sv-SE" smtClean="0"/>
              <a:t>‹#›</a:t>
            </a:fld>
            <a:endParaRPr lang="sv-SE"/>
          </a:p>
        </p:txBody>
      </p:sp>
    </p:spTree>
    <p:extLst>
      <p:ext uri="{BB962C8B-B14F-4D97-AF65-F5344CB8AC3E}">
        <p14:creationId xmlns:p14="http://schemas.microsoft.com/office/powerpoint/2010/main" val="2452766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E26B211-F860-4024-BC7D-CDC179AC5D96}" type="datetimeFigureOut">
              <a:rPr lang="sv-SE" smtClean="0"/>
              <a:t>2021-01-21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9869905-B7A8-4982-AAE9-A5B3F19F40C5}" type="slidenum">
              <a:rPr lang="sv-SE" smtClean="0"/>
              <a:t>‹#›</a:t>
            </a:fld>
            <a:endParaRPr lang="sv-SE"/>
          </a:p>
        </p:txBody>
      </p:sp>
    </p:spTree>
    <p:extLst>
      <p:ext uri="{BB962C8B-B14F-4D97-AF65-F5344CB8AC3E}">
        <p14:creationId xmlns:p14="http://schemas.microsoft.com/office/powerpoint/2010/main" val="3864095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E26B211-F860-4024-BC7D-CDC179AC5D96}" type="datetimeFigureOut">
              <a:rPr lang="sv-SE" smtClean="0"/>
              <a:t>2021-01-21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9869905-B7A8-4982-AAE9-A5B3F19F40C5}" type="slidenum">
              <a:rPr lang="sv-SE" smtClean="0"/>
              <a:t>‹#›</a:t>
            </a:fld>
            <a:endParaRPr lang="sv-SE"/>
          </a:p>
        </p:txBody>
      </p:sp>
    </p:spTree>
    <p:extLst>
      <p:ext uri="{BB962C8B-B14F-4D97-AF65-F5344CB8AC3E}">
        <p14:creationId xmlns:p14="http://schemas.microsoft.com/office/powerpoint/2010/main" val="422095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CE26B211-F860-4024-BC7D-CDC179AC5D96}" type="datetimeFigureOut">
              <a:rPr lang="sv-SE" smtClean="0"/>
              <a:t>2021-01-21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9869905-B7A8-4982-AAE9-A5B3F19F40C5}" type="slidenum">
              <a:rPr lang="sv-SE" smtClean="0"/>
              <a:t>‹#›</a:t>
            </a:fld>
            <a:endParaRPr lang="sv-SE"/>
          </a:p>
        </p:txBody>
      </p:sp>
    </p:spTree>
    <p:extLst>
      <p:ext uri="{BB962C8B-B14F-4D97-AF65-F5344CB8AC3E}">
        <p14:creationId xmlns:p14="http://schemas.microsoft.com/office/powerpoint/2010/main" val="4249685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CE26B211-F860-4024-BC7D-CDC179AC5D96}" type="datetimeFigureOut">
              <a:rPr lang="sv-SE" smtClean="0"/>
              <a:t>2021-01-21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9869905-B7A8-4982-AAE9-A5B3F19F40C5}" type="slidenum">
              <a:rPr lang="sv-SE" smtClean="0"/>
              <a:t>‹#›</a:t>
            </a:fld>
            <a:endParaRPr lang="sv-SE"/>
          </a:p>
        </p:txBody>
      </p:sp>
    </p:spTree>
    <p:extLst>
      <p:ext uri="{BB962C8B-B14F-4D97-AF65-F5344CB8AC3E}">
        <p14:creationId xmlns:p14="http://schemas.microsoft.com/office/powerpoint/2010/main" val="3268182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CE26B211-F860-4024-BC7D-CDC179AC5D96}" type="datetimeFigureOut">
              <a:rPr lang="sv-SE" smtClean="0"/>
              <a:t>2021-01-21</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29869905-B7A8-4982-AAE9-A5B3F19F40C5}" type="slidenum">
              <a:rPr lang="sv-SE" smtClean="0"/>
              <a:t>‹#›</a:t>
            </a:fld>
            <a:endParaRPr lang="sv-SE"/>
          </a:p>
        </p:txBody>
      </p:sp>
    </p:spTree>
    <p:extLst>
      <p:ext uri="{BB962C8B-B14F-4D97-AF65-F5344CB8AC3E}">
        <p14:creationId xmlns:p14="http://schemas.microsoft.com/office/powerpoint/2010/main" val="3527331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CE26B211-F860-4024-BC7D-CDC179AC5D96}" type="datetimeFigureOut">
              <a:rPr lang="sv-SE" smtClean="0"/>
              <a:t>2021-01-21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29869905-B7A8-4982-AAE9-A5B3F19F40C5}" type="slidenum">
              <a:rPr lang="sv-SE" smtClean="0"/>
              <a:t>‹#›</a:t>
            </a:fld>
            <a:endParaRPr lang="sv-SE"/>
          </a:p>
        </p:txBody>
      </p:sp>
    </p:spTree>
    <p:extLst>
      <p:ext uri="{BB962C8B-B14F-4D97-AF65-F5344CB8AC3E}">
        <p14:creationId xmlns:p14="http://schemas.microsoft.com/office/powerpoint/2010/main" val="1225689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E26B211-F860-4024-BC7D-CDC179AC5D96}" type="datetimeFigureOut">
              <a:rPr lang="sv-SE" smtClean="0"/>
              <a:t>2021-01-21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29869905-B7A8-4982-AAE9-A5B3F19F40C5}" type="slidenum">
              <a:rPr lang="sv-SE" smtClean="0"/>
              <a:t>‹#›</a:t>
            </a:fld>
            <a:endParaRPr lang="sv-SE"/>
          </a:p>
        </p:txBody>
      </p:sp>
    </p:spTree>
    <p:extLst>
      <p:ext uri="{BB962C8B-B14F-4D97-AF65-F5344CB8AC3E}">
        <p14:creationId xmlns:p14="http://schemas.microsoft.com/office/powerpoint/2010/main" val="2181553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CE26B211-F860-4024-BC7D-CDC179AC5D96}" type="datetimeFigureOut">
              <a:rPr lang="sv-SE" smtClean="0"/>
              <a:t>2021-01-21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9869905-B7A8-4982-AAE9-A5B3F19F40C5}" type="slidenum">
              <a:rPr lang="sv-SE" smtClean="0"/>
              <a:t>‹#›</a:t>
            </a:fld>
            <a:endParaRPr lang="sv-SE"/>
          </a:p>
        </p:txBody>
      </p:sp>
    </p:spTree>
    <p:extLst>
      <p:ext uri="{BB962C8B-B14F-4D97-AF65-F5344CB8AC3E}">
        <p14:creationId xmlns:p14="http://schemas.microsoft.com/office/powerpoint/2010/main" val="745954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CE26B211-F860-4024-BC7D-CDC179AC5D96}" type="datetimeFigureOut">
              <a:rPr lang="sv-SE" smtClean="0"/>
              <a:t>2021-01-21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9869905-B7A8-4982-AAE9-A5B3F19F40C5}" type="slidenum">
              <a:rPr lang="sv-SE" smtClean="0"/>
              <a:t>‹#›</a:t>
            </a:fld>
            <a:endParaRPr lang="sv-SE"/>
          </a:p>
        </p:txBody>
      </p:sp>
    </p:spTree>
    <p:extLst>
      <p:ext uri="{BB962C8B-B14F-4D97-AF65-F5344CB8AC3E}">
        <p14:creationId xmlns:p14="http://schemas.microsoft.com/office/powerpoint/2010/main" val="2836655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26B211-F860-4024-BC7D-CDC179AC5D96}" type="datetimeFigureOut">
              <a:rPr lang="sv-SE" smtClean="0"/>
              <a:t>2021-01-21</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69905-B7A8-4982-AAE9-A5B3F19F40C5}" type="slidenum">
              <a:rPr lang="sv-SE" smtClean="0"/>
              <a:t>‹#›</a:t>
            </a:fld>
            <a:endParaRPr lang="sv-SE"/>
          </a:p>
        </p:txBody>
      </p:sp>
    </p:spTree>
    <p:extLst>
      <p:ext uri="{BB962C8B-B14F-4D97-AF65-F5344CB8AC3E}">
        <p14:creationId xmlns:p14="http://schemas.microsoft.com/office/powerpoint/2010/main" val="2377922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1F3D18-7CA6-45C1-B35F-B99F736F43B4}"/>
              </a:ext>
            </a:extLst>
          </p:cNvPr>
          <p:cNvSpPr>
            <a:spLocks noGrp="1"/>
          </p:cNvSpPr>
          <p:nvPr>
            <p:ph type="title"/>
          </p:nvPr>
        </p:nvSpPr>
        <p:spPr>
          <a:xfrm>
            <a:off x="485518" y="836056"/>
            <a:ext cx="11179260" cy="4745120"/>
          </a:xfrm>
        </p:spPr>
        <p:txBody>
          <a:bodyPr>
            <a:noAutofit/>
          </a:bodyPr>
          <a:lstStyle/>
          <a:p>
            <a:pPr marL="361950" indent="-361950"/>
            <a:r>
              <a:rPr lang="en-US" sz="2800" b="1" dirty="0">
                <a:latin typeface="+mn-lt"/>
              </a:rPr>
              <a:t>  </a:t>
            </a:r>
            <a:r>
              <a:rPr lang="en-US" sz="2800" b="1" dirty="0" smtClean="0">
                <a:latin typeface="+mn-lt"/>
              </a:rPr>
              <a:t>  The thematic directions of Lot 4’s expected technical and </a:t>
            </a:r>
            <a:br>
              <a:rPr lang="en-US" sz="2800" b="1" dirty="0" smtClean="0">
                <a:latin typeface="+mn-lt"/>
              </a:rPr>
            </a:br>
            <a:r>
              <a:rPr lang="en-US" sz="2800" b="1" dirty="0" smtClean="0">
                <a:latin typeface="+mn-lt"/>
              </a:rPr>
              <a:t>policy recommendations:</a:t>
            </a:r>
            <a:br>
              <a:rPr lang="en-US" sz="2800" b="1" dirty="0" smtClean="0">
                <a:latin typeface="+mn-lt"/>
              </a:rPr>
            </a:br>
            <a:r>
              <a:rPr lang="sv-SE" altLang="zh-CN" sz="2800" b="1" dirty="0" smtClean="0">
                <a:latin typeface="+mn-lt"/>
              </a:rPr>
              <a:t>Lot 4</a:t>
            </a:r>
            <a:r>
              <a:rPr lang="zh-CN" altLang="sv-SE" sz="2800" b="1" dirty="0" smtClean="0">
                <a:latin typeface="+mn-lt"/>
              </a:rPr>
              <a:t>水车项目制定技术与政策建议工作的主要</a:t>
            </a:r>
            <a:r>
              <a:rPr lang="zh-CN" altLang="sv-SE" sz="2800" b="1" dirty="0">
                <a:latin typeface="+mn-lt"/>
              </a:rPr>
              <a:t>方向</a:t>
            </a:r>
            <a:r>
              <a:rPr lang="sv-SE" altLang="zh-CN" sz="2800" b="1" dirty="0" smtClean="0">
                <a:latin typeface="+mn-lt"/>
              </a:rPr>
              <a:t>:</a:t>
            </a:r>
            <a:r>
              <a:rPr lang="en-US" sz="1600" b="1" dirty="0">
                <a:latin typeface="+mn-lt"/>
              </a:rPr>
              <a:t/>
            </a:r>
            <a:br>
              <a:rPr lang="en-US" sz="1600" b="1" dirty="0">
                <a:latin typeface="+mn-lt"/>
              </a:rPr>
            </a:br>
            <a:r>
              <a:rPr lang="sv-SE" sz="1600" dirty="0">
                <a:latin typeface="+mn-lt"/>
              </a:rPr>
              <a:t/>
            </a:r>
            <a:br>
              <a:rPr lang="sv-SE" sz="1600" dirty="0">
                <a:latin typeface="+mn-lt"/>
              </a:rPr>
            </a:br>
            <a:r>
              <a:rPr lang="sv-SE" sz="2000" dirty="0">
                <a:latin typeface="+mn-lt"/>
              </a:rPr>
              <a:t/>
            </a:r>
            <a:br>
              <a:rPr lang="sv-SE" sz="2000" dirty="0">
                <a:latin typeface="+mn-lt"/>
              </a:rPr>
            </a:br>
            <a:r>
              <a:rPr lang="sv-SE" sz="2000" dirty="0">
                <a:solidFill>
                  <a:srgbClr val="00B050"/>
                </a:solidFill>
                <a:latin typeface="+mn-lt"/>
              </a:rPr>
              <a:t>1. </a:t>
            </a:r>
            <a:r>
              <a:rPr lang="zh-CN" altLang="sv-SE" sz="2000" dirty="0" smtClean="0">
                <a:solidFill>
                  <a:srgbClr val="00B050"/>
                </a:solidFill>
                <a:latin typeface="+mn-lt"/>
              </a:rPr>
              <a:t>绿色小水电评价标准</a:t>
            </a:r>
            <a:r>
              <a:rPr lang="zh-CN" altLang="sv-SE" sz="2000" dirty="0">
                <a:solidFill>
                  <a:srgbClr val="00B050"/>
                </a:solidFill>
                <a:latin typeface="+mn-lt"/>
              </a:rPr>
              <a:t>的制</a:t>
            </a:r>
            <a:r>
              <a:rPr lang="zh-CN" altLang="sv-SE" sz="2000" dirty="0" smtClean="0">
                <a:solidFill>
                  <a:srgbClr val="00B050"/>
                </a:solidFill>
                <a:latin typeface="+mn-lt"/>
              </a:rPr>
              <a:t>定与执行</a:t>
            </a:r>
            <a:r>
              <a:rPr lang="zh-CN" altLang="sv-SE" sz="2000" dirty="0" smtClean="0">
                <a:solidFill>
                  <a:srgbClr val="00B050"/>
                </a:solidFill>
                <a:latin typeface="+mn-lt"/>
              </a:rPr>
              <a:t> </a:t>
            </a:r>
            <a:r>
              <a:rPr lang="fi-FI" sz="2000" dirty="0" err="1" smtClean="0">
                <a:solidFill>
                  <a:srgbClr val="00B050"/>
                </a:solidFill>
                <a:latin typeface="+mn-lt"/>
              </a:rPr>
              <a:t>Development</a:t>
            </a:r>
            <a:r>
              <a:rPr lang="fi-FI" sz="2000" dirty="0" smtClean="0">
                <a:solidFill>
                  <a:srgbClr val="00B050"/>
                </a:solidFill>
                <a:latin typeface="+mn-lt"/>
              </a:rPr>
              <a:t> </a:t>
            </a:r>
            <a:r>
              <a:rPr lang="fi-FI" sz="2000" dirty="0">
                <a:solidFill>
                  <a:srgbClr val="00B050"/>
                </a:solidFill>
                <a:latin typeface="+mn-lt"/>
              </a:rPr>
              <a:t>and </a:t>
            </a:r>
            <a:r>
              <a:rPr lang="fi-FI" sz="2000" dirty="0" err="1">
                <a:solidFill>
                  <a:srgbClr val="00B050"/>
                </a:solidFill>
                <a:latin typeface="+mn-lt"/>
              </a:rPr>
              <a:t>enforcement</a:t>
            </a:r>
            <a:r>
              <a:rPr lang="fi-FI" sz="2000" dirty="0">
                <a:solidFill>
                  <a:srgbClr val="00B050"/>
                </a:solidFill>
                <a:latin typeface="+mn-lt"/>
              </a:rPr>
              <a:t> of </a:t>
            </a:r>
            <a:r>
              <a:rPr lang="fi-FI" sz="2000" dirty="0" err="1">
                <a:solidFill>
                  <a:srgbClr val="00B050"/>
                </a:solidFill>
                <a:latin typeface="+mn-lt"/>
              </a:rPr>
              <a:t>the</a:t>
            </a:r>
            <a:r>
              <a:rPr lang="fi-FI" sz="2000" dirty="0">
                <a:solidFill>
                  <a:srgbClr val="00B050"/>
                </a:solidFill>
                <a:latin typeface="+mn-lt"/>
              </a:rPr>
              <a:t> </a:t>
            </a:r>
            <a:r>
              <a:rPr lang="fi-FI" sz="2000" dirty="0" err="1">
                <a:solidFill>
                  <a:srgbClr val="00B050"/>
                </a:solidFill>
                <a:latin typeface="+mn-lt"/>
              </a:rPr>
              <a:t>green</a:t>
            </a:r>
            <a:r>
              <a:rPr lang="fi-FI" sz="2000" dirty="0">
                <a:solidFill>
                  <a:srgbClr val="00B050"/>
                </a:solidFill>
                <a:latin typeface="+mn-lt"/>
              </a:rPr>
              <a:t> </a:t>
            </a:r>
            <a:r>
              <a:rPr lang="fi-FI" sz="2000" dirty="0" err="1">
                <a:solidFill>
                  <a:srgbClr val="00B050"/>
                </a:solidFill>
                <a:latin typeface="+mn-lt"/>
              </a:rPr>
              <a:t>standard</a:t>
            </a:r>
            <a:r>
              <a:rPr lang="fi-FI" sz="2000" dirty="0">
                <a:solidFill>
                  <a:srgbClr val="00B050"/>
                </a:solidFill>
                <a:latin typeface="+mn-lt"/>
              </a:rPr>
              <a:t> for </a:t>
            </a:r>
            <a:r>
              <a:rPr lang="fi-FI" sz="2000" dirty="0" err="1">
                <a:solidFill>
                  <a:srgbClr val="00B050"/>
                </a:solidFill>
                <a:latin typeface="+mn-lt"/>
              </a:rPr>
              <a:t>hydropower</a:t>
            </a:r>
            <a:r>
              <a:rPr lang="fi-FI" sz="2000" dirty="0">
                <a:solidFill>
                  <a:srgbClr val="00B050"/>
                </a:solidFill>
                <a:latin typeface="+mn-lt"/>
              </a:rPr>
              <a:t>, </a:t>
            </a:r>
            <a:r>
              <a:rPr lang="fi-FI" sz="2000" dirty="0" err="1">
                <a:solidFill>
                  <a:srgbClr val="00B050"/>
                </a:solidFill>
                <a:latin typeface="+mn-lt"/>
              </a:rPr>
              <a:t>especially</a:t>
            </a:r>
            <a:r>
              <a:rPr lang="fi-FI" sz="2000" dirty="0">
                <a:solidFill>
                  <a:srgbClr val="00B050"/>
                </a:solidFill>
                <a:latin typeface="+mn-lt"/>
              </a:rPr>
              <a:t> </a:t>
            </a:r>
            <a:r>
              <a:rPr lang="sv-SE" altLang="zh-CN" sz="2000" dirty="0" smtClean="0">
                <a:solidFill>
                  <a:srgbClr val="00B050"/>
                </a:solidFill>
                <a:latin typeface="+mn-lt"/>
              </a:rPr>
              <a:t>SHP </a:t>
            </a:r>
            <a:r>
              <a:rPr lang="fi-FI" sz="2000" dirty="0" err="1" smtClean="0">
                <a:solidFill>
                  <a:srgbClr val="00B050"/>
                </a:solidFill>
                <a:latin typeface="+mn-lt"/>
              </a:rPr>
              <a:t>development</a:t>
            </a:r>
            <a:r>
              <a:rPr lang="fi-FI" sz="2000" dirty="0">
                <a:solidFill>
                  <a:srgbClr val="00B050"/>
                </a:solidFill>
                <a:latin typeface="+mn-lt"/>
              </a:rPr>
              <a:t>. </a:t>
            </a:r>
            <a:r>
              <a:rPr lang="sv-SE" sz="2000" dirty="0">
                <a:solidFill>
                  <a:srgbClr val="00B050"/>
                </a:solidFill>
                <a:latin typeface="+mn-lt"/>
              </a:rPr>
              <a:t/>
            </a:r>
            <a:br>
              <a:rPr lang="sv-SE" sz="2000" dirty="0">
                <a:solidFill>
                  <a:srgbClr val="00B050"/>
                </a:solidFill>
                <a:latin typeface="+mn-lt"/>
              </a:rPr>
            </a:br>
            <a:r>
              <a:rPr lang="fi-FI" sz="2000" dirty="0">
                <a:solidFill>
                  <a:srgbClr val="00B050"/>
                </a:solidFill>
                <a:latin typeface="+mn-lt"/>
              </a:rPr>
              <a:t> </a:t>
            </a:r>
            <a:r>
              <a:rPr lang="sv-SE" sz="2000" dirty="0">
                <a:solidFill>
                  <a:srgbClr val="00B050"/>
                </a:solidFill>
                <a:latin typeface="+mn-lt"/>
              </a:rPr>
              <a:t/>
            </a:r>
            <a:br>
              <a:rPr lang="sv-SE" sz="2000" dirty="0">
                <a:solidFill>
                  <a:srgbClr val="00B050"/>
                </a:solidFill>
                <a:latin typeface="+mn-lt"/>
              </a:rPr>
            </a:br>
            <a:r>
              <a:rPr lang="sv-SE" sz="2000" dirty="0">
                <a:solidFill>
                  <a:srgbClr val="00B050"/>
                </a:solidFill>
                <a:latin typeface="+mn-lt"/>
              </a:rPr>
              <a:t>2. </a:t>
            </a:r>
            <a:r>
              <a:rPr lang="zh-CN" altLang="sv-SE" sz="2000" dirty="0" smtClean="0">
                <a:solidFill>
                  <a:srgbClr val="00B050"/>
                </a:solidFill>
                <a:latin typeface="+mn-lt"/>
              </a:rPr>
              <a:t>小水电运营效率与生态保护及修复措施 </a:t>
            </a:r>
            <a:r>
              <a:rPr lang="fi-FI" sz="2000" dirty="0" err="1" smtClean="0">
                <a:solidFill>
                  <a:srgbClr val="00B050"/>
                </a:solidFill>
                <a:latin typeface="+mn-lt"/>
              </a:rPr>
              <a:t>Optimis</a:t>
            </a:r>
            <a:r>
              <a:rPr lang="sv-SE" altLang="zh-CN" sz="2000" dirty="0" err="1" smtClean="0">
                <a:solidFill>
                  <a:srgbClr val="00B050"/>
                </a:solidFill>
                <a:latin typeface="+mn-lt"/>
              </a:rPr>
              <a:t>ation</a:t>
            </a:r>
            <a:r>
              <a:rPr lang="sv-SE" altLang="zh-CN" sz="2000" dirty="0" smtClean="0">
                <a:solidFill>
                  <a:srgbClr val="00B050"/>
                </a:solidFill>
                <a:latin typeface="+mn-lt"/>
              </a:rPr>
              <a:t> </a:t>
            </a:r>
            <a:r>
              <a:rPr lang="sv-SE" altLang="zh-CN" sz="2000" dirty="0" err="1" smtClean="0">
                <a:solidFill>
                  <a:srgbClr val="00B050"/>
                </a:solidFill>
                <a:latin typeface="+mn-lt"/>
              </a:rPr>
              <a:t>of</a:t>
            </a:r>
            <a:r>
              <a:rPr lang="fi-FI" sz="2000" dirty="0" smtClean="0">
                <a:solidFill>
                  <a:srgbClr val="00B050"/>
                </a:solidFill>
                <a:latin typeface="+mn-lt"/>
              </a:rPr>
              <a:t> </a:t>
            </a:r>
            <a:r>
              <a:rPr lang="fi-FI" sz="2000" dirty="0" err="1">
                <a:solidFill>
                  <a:srgbClr val="00B050"/>
                </a:solidFill>
                <a:latin typeface="+mn-lt"/>
              </a:rPr>
              <a:t>small</a:t>
            </a:r>
            <a:r>
              <a:rPr lang="fi-FI" sz="2000" dirty="0">
                <a:solidFill>
                  <a:srgbClr val="00B050"/>
                </a:solidFill>
                <a:latin typeface="+mn-lt"/>
              </a:rPr>
              <a:t> </a:t>
            </a:r>
            <a:r>
              <a:rPr lang="fi-FI" sz="2000" dirty="0" err="1">
                <a:solidFill>
                  <a:srgbClr val="00B050"/>
                </a:solidFill>
                <a:latin typeface="+mn-lt"/>
              </a:rPr>
              <a:t>hydropower</a:t>
            </a:r>
            <a:r>
              <a:rPr lang="fi-FI" sz="2000" dirty="0">
                <a:solidFill>
                  <a:srgbClr val="00B050"/>
                </a:solidFill>
                <a:latin typeface="+mn-lt"/>
              </a:rPr>
              <a:t> </a:t>
            </a:r>
            <a:r>
              <a:rPr lang="fi-FI" sz="2000" dirty="0" err="1">
                <a:solidFill>
                  <a:srgbClr val="00B050"/>
                </a:solidFill>
                <a:latin typeface="+mn-lt"/>
              </a:rPr>
              <a:t>operation</a:t>
            </a:r>
            <a:r>
              <a:rPr lang="fi-FI" sz="2000" dirty="0">
                <a:solidFill>
                  <a:srgbClr val="00B050"/>
                </a:solidFill>
                <a:latin typeface="+mn-lt"/>
              </a:rPr>
              <a:t> </a:t>
            </a:r>
            <a:r>
              <a:rPr lang="fi-FI" sz="2000" dirty="0" err="1">
                <a:solidFill>
                  <a:srgbClr val="00B050"/>
                </a:solidFill>
                <a:latin typeface="+mn-lt"/>
              </a:rPr>
              <a:t>efficiency</a:t>
            </a:r>
            <a:r>
              <a:rPr lang="fi-FI" sz="2000" dirty="0">
                <a:solidFill>
                  <a:srgbClr val="00B050"/>
                </a:solidFill>
                <a:latin typeface="+mn-lt"/>
              </a:rPr>
              <a:t> </a:t>
            </a:r>
            <a:r>
              <a:rPr lang="fi-FI" sz="2000" dirty="0" err="1">
                <a:solidFill>
                  <a:srgbClr val="00B050"/>
                </a:solidFill>
                <a:latin typeface="+mn-lt"/>
              </a:rPr>
              <a:t>while</a:t>
            </a:r>
            <a:r>
              <a:rPr lang="fi-FI" sz="2000" dirty="0">
                <a:solidFill>
                  <a:srgbClr val="00B050"/>
                </a:solidFill>
                <a:latin typeface="+mn-lt"/>
              </a:rPr>
              <a:t> </a:t>
            </a:r>
            <a:r>
              <a:rPr lang="fi-FI" sz="2000" dirty="0" err="1">
                <a:solidFill>
                  <a:srgbClr val="00B050"/>
                </a:solidFill>
                <a:latin typeface="+mn-lt"/>
              </a:rPr>
              <a:t>ensuring</a:t>
            </a:r>
            <a:r>
              <a:rPr lang="fi-FI" sz="2000" dirty="0">
                <a:solidFill>
                  <a:srgbClr val="00B050"/>
                </a:solidFill>
                <a:latin typeface="+mn-lt"/>
              </a:rPr>
              <a:t> </a:t>
            </a:r>
            <a:r>
              <a:rPr lang="fi-FI" sz="2000" dirty="0" err="1">
                <a:solidFill>
                  <a:srgbClr val="00B050"/>
                </a:solidFill>
                <a:latin typeface="+mn-lt"/>
              </a:rPr>
              <a:t>ecosystem</a:t>
            </a:r>
            <a:r>
              <a:rPr lang="fi-FI" sz="2000" dirty="0">
                <a:solidFill>
                  <a:srgbClr val="00B050"/>
                </a:solidFill>
                <a:latin typeface="+mn-lt"/>
              </a:rPr>
              <a:t> </a:t>
            </a:r>
            <a:r>
              <a:rPr lang="fi-FI" sz="2000" dirty="0" err="1">
                <a:solidFill>
                  <a:srgbClr val="00B050"/>
                </a:solidFill>
                <a:latin typeface="+mn-lt"/>
              </a:rPr>
              <a:t>restoration</a:t>
            </a:r>
            <a:r>
              <a:rPr lang="fi-FI" sz="2000" dirty="0">
                <a:solidFill>
                  <a:srgbClr val="00B050"/>
                </a:solidFill>
                <a:latin typeface="+mn-lt"/>
              </a:rPr>
              <a:t> and </a:t>
            </a:r>
            <a:r>
              <a:rPr lang="sv-SE" altLang="zh-CN" sz="2000" dirty="0" err="1" smtClean="0">
                <a:solidFill>
                  <a:srgbClr val="00B050"/>
                </a:solidFill>
                <a:latin typeface="+mn-lt"/>
              </a:rPr>
              <a:t>protection</a:t>
            </a:r>
            <a:r>
              <a:rPr lang="fi-FI" sz="2000" dirty="0" smtClean="0">
                <a:solidFill>
                  <a:srgbClr val="00B050"/>
                </a:solidFill>
                <a:latin typeface="+mn-lt"/>
              </a:rPr>
              <a:t>.</a:t>
            </a:r>
            <a:r>
              <a:rPr lang="sv-SE" sz="2000" dirty="0">
                <a:latin typeface="+mn-lt"/>
              </a:rPr>
              <a:t/>
            </a:r>
            <a:br>
              <a:rPr lang="sv-SE" sz="2000" dirty="0">
                <a:latin typeface="+mn-lt"/>
              </a:rPr>
            </a:br>
            <a:r>
              <a:rPr lang="fi-FI" sz="2000" dirty="0">
                <a:latin typeface="+mn-lt"/>
              </a:rPr>
              <a:t> </a:t>
            </a:r>
            <a:r>
              <a:rPr lang="sv-SE" sz="2000" dirty="0">
                <a:latin typeface="+mn-lt"/>
              </a:rPr>
              <a:t/>
            </a:r>
            <a:br>
              <a:rPr lang="sv-SE" sz="2000" dirty="0">
                <a:latin typeface="+mn-lt"/>
              </a:rPr>
            </a:br>
            <a:r>
              <a:rPr lang="sv-SE" sz="2000" dirty="0" smtClean="0">
                <a:solidFill>
                  <a:srgbClr val="0070C0"/>
                </a:solidFill>
                <a:latin typeface="+mn-lt"/>
              </a:rPr>
              <a:t>3. </a:t>
            </a:r>
            <a:r>
              <a:rPr lang="zh-CN" altLang="sv-SE" sz="2000" dirty="0" smtClean="0">
                <a:solidFill>
                  <a:srgbClr val="0070C0"/>
                </a:solidFill>
                <a:latin typeface="+mn-lt"/>
              </a:rPr>
              <a:t>抽水蓄能电站的规划与发展 </a:t>
            </a:r>
            <a:r>
              <a:rPr lang="sv-SE" sz="2000" dirty="0" smtClean="0">
                <a:solidFill>
                  <a:srgbClr val="0070C0"/>
                </a:solidFill>
                <a:latin typeface="+mn-lt"/>
              </a:rPr>
              <a:t>P</a:t>
            </a:r>
            <a:r>
              <a:rPr lang="fi-FI" sz="2000" dirty="0" err="1" smtClean="0">
                <a:solidFill>
                  <a:srgbClr val="0070C0"/>
                </a:solidFill>
                <a:latin typeface="+mn-lt"/>
              </a:rPr>
              <a:t>lanning</a:t>
            </a:r>
            <a:r>
              <a:rPr lang="fi-FI" sz="2000" dirty="0" smtClean="0">
                <a:solidFill>
                  <a:srgbClr val="0070C0"/>
                </a:solidFill>
                <a:latin typeface="+mn-lt"/>
              </a:rPr>
              <a:t> </a:t>
            </a:r>
            <a:r>
              <a:rPr lang="fi-FI" sz="2000" dirty="0">
                <a:solidFill>
                  <a:srgbClr val="0070C0"/>
                </a:solidFill>
                <a:latin typeface="+mn-lt"/>
              </a:rPr>
              <a:t>and </a:t>
            </a:r>
            <a:r>
              <a:rPr lang="fi-FI" sz="2000" dirty="0" err="1" smtClean="0">
                <a:solidFill>
                  <a:srgbClr val="0070C0"/>
                </a:solidFill>
                <a:latin typeface="+mn-lt"/>
              </a:rPr>
              <a:t>development</a:t>
            </a:r>
            <a:r>
              <a:rPr lang="fi-FI" sz="2000" dirty="0">
                <a:solidFill>
                  <a:srgbClr val="0070C0"/>
                </a:solidFill>
                <a:latin typeface="+mn-lt"/>
              </a:rPr>
              <a:t> </a:t>
            </a:r>
            <a:r>
              <a:rPr lang="fi-FI" sz="2000" dirty="0" smtClean="0">
                <a:solidFill>
                  <a:srgbClr val="0070C0"/>
                </a:solidFill>
                <a:latin typeface="+mn-lt"/>
              </a:rPr>
              <a:t>of </a:t>
            </a:r>
            <a:r>
              <a:rPr lang="fi-FI" sz="2000" dirty="0" err="1">
                <a:solidFill>
                  <a:srgbClr val="0070C0"/>
                </a:solidFill>
                <a:latin typeface="+mn-lt"/>
              </a:rPr>
              <a:t>pumped</a:t>
            </a:r>
            <a:r>
              <a:rPr lang="fi-FI" sz="2000" dirty="0">
                <a:solidFill>
                  <a:srgbClr val="0070C0"/>
                </a:solidFill>
                <a:latin typeface="+mn-lt"/>
              </a:rPr>
              <a:t> </a:t>
            </a:r>
            <a:r>
              <a:rPr lang="fi-FI" sz="2000" dirty="0" err="1">
                <a:solidFill>
                  <a:srgbClr val="0070C0"/>
                </a:solidFill>
                <a:latin typeface="+mn-lt"/>
              </a:rPr>
              <a:t>storage</a:t>
            </a:r>
            <a:r>
              <a:rPr lang="fi-FI" sz="2000" dirty="0">
                <a:solidFill>
                  <a:srgbClr val="0070C0"/>
                </a:solidFill>
                <a:latin typeface="+mn-lt"/>
              </a:rPr>
              <a:t> </a:t>
            </a:r>
            <a:r>
              <a:rPr lang="fi-FI" sz="2000" dirty="0" err="1">
                <a:solidFill>
                  <a:srgbClr val="0070C0"/>
                </a:solidFill>
                <a:latin typeface="+mn-lt"/>
              </a:rPr>
              <a:t>hydropower</a:t>
            </a:r>
            <a:r>
              <a:rPr lang="fi-FI" sz="2000" dirty="0">
                <a:solidFill>
                  <a:srgbClr val="0070C0"/>
                </a:solidFill>
                <a:latin typeface="+mn-lt"/>
              </a:rPr>
              <a:t> (PSH).</a:t>
            </a:r>
            <a:r>
              <a:rPr lang="sv-SE" sz="2000" dirty="0">
                <a:solidFill>
                  <a:srgbClr val="0070C0"/>
                </a:solidFill>
                <a:latin typeface="+mn-lt"/>
              </a:rPr>
              <a:t/>
            </a:r>
            <a:br>
              <a:rPr lang="sv-SE" sz="2000" dirty="0">
                <a:solidFill>
                  <a:srgbClr val="0070C0"/>
                </a:solidFill>
                <a:latin typeface="+mn-lt"/>
              </a:rPr>
            </a:br>
            <a:r>
              <a:rPr lang="fi-FI" sz="2000" dirty="0">
                <a:solidFill>
                  <a:srgbClr val="0070C0"/>
                </a:solidFill>
                <a:latin typeface="+mn-lt"/>
              </a:rPr>
              <a:t> </a:t>
            </a:r>
            <a:r>
              <a:rPr lang="sv-SE" sz="2000" dirty="0">
                <a:solidFill>
                  <a:srgbClr val="0070C0"/>
                </a:solidFill>
                <a:latin typeface="+mn-lt"/>
              </a:rPr>
              <a:t/>
            </a:r>
            <a:br>
              <a:rPr lang="sv-SE" sz="2000" dirty="0">
                <a:solidFill>
                  <a:srgbClr val="0070C0"/>
                </a:solidFill>
                <a:latin typeface="+mn-lt"/>
              </a:rPr>
            </a:br>
            <a:r>
              <a:rPr lang="sv-SE" sz="2000" dirty="0">
                <a:solidFill>
                  <a:srgbClr val="0070C0"/>
                </a:solidFill>
                <a:latin typeface="+mn-lt"/>
              </a:rPr>
              <a:t>4. </a:t>
            </a:r>
            <a:r>
              <a:rPr lang="zh-CN" altLang="sv-SE" sz="2000" dirty="0">
                <a:solidFill>
                  <a:srgbClr val="0070C0"/>
                </a:solidFill>
                <a:latin typeface="+mn-lt"/>
              </a:rPr>
              <a:t>促进水电</a:t>
            </a:r>
            <a:r>
              <a:rPr lang="zh-CN" altLang="sv-SE" sz="2000" dirty="0" smtClean="0">
                <a:solidFill>
                  <a:srgbClr val="0070C0"/>
                </a:solidFill>
                <a:latin typeface="+mn-lt"/>
              </a:rPr>
              <a:t>在清</a:t>
            </a:r>
            <a:r>
              <a:rPr lang="zh-CN" altLang="sv-SE" sz="2000" dirty="0">
                <a:solidFill>
                  <a:srgbClr val="0070C0"/>
                </a:solidFill>
                <a:latin typeface="+mn-lt"/>
              </a:rPr>
              <a:t>洁能源转型以及低碳发</a:t>
            </a:r>
            <a:r>
              <a:rPr lang="zh-CN" altLang="sv-SE" sz="2000" dirty="0" smtClean="0">
                <a:solidFill>
                  <a:srgbClr val="0070C0"/>
                </a:solidFill>
                <a:latin typeface="+mn-lt"/>
              </a:rPr>
              <a:t>展中发挥更大作用 </a:t>
            </a:r>
            <a:r>
              <a:rPr lang="fi-FI" sz="2000" dirty="0" smtClean="0">
                <a:solidFill>
                  <a:srgbClr val="0070C0"/>
                </a:solidFill>
                <a:latin typeface="+mn-lt"/>
              </a:rPr>
              <a:t>Exploration </a:t>
            </a:r>
            <a:r>
              <a:rPr lang="fi-FI" sz="2000" dirty="0">
                <a:solidFill>
                  <a:srgbClr val="0070C0"/>
                </a:solidFill>
                <a:latin typeface="+mn-lt"/>
              </a:rPr>
              <a:t>of </a:t>
            </a:r>
            <a:r>
              <a:rPr lang="fi-FI" sz="2000" dirty="0" err="1">
                <a:solidFill>
                  <a:srgbClr val="0070C0"/>
                </a:solidFill>
                <a:latin typeface="+mn-lt"/>
              </a:rPr>
              <a:t>hydropower’s</a:t>
            </a:r>
            <a:r>
              <a:rPr lang="fi-FI" sz="2000" dirty="0">
                <a:solidFill>
                  <a:srgbClr val="0070C0"/>
                </a:solidFill>
                <a:latin typeface="+mn-lt"/>
              </a:rPr>
              <a:t> </a:t>
            </a:r>
            <a:r>
              <a:rPr lang="fi-FI" sz="2000" dirty="0" err="1">
                <a:solidFill>
                  <a:srgbClr val="0070C0"/>
                </a:solidFill>
                <a:latin typeface="+mn-lt"/>
              </a:rPr>
              <a:t>full</a:t>
            </a:r>
            <a:r>
              <a:rPr lang="fi-FI" sz="2000" dirty="0">
                <a:solidFill>
                  <a:srgbClr val="0070C0"/>
                </a:solidFill>
                <a:latin typeface="+mn-lt"/>
              </a:rPr>
              <a:t> </a:t>
            </a:r>
            <a:r>
              <a:rPr lang="fi-FI" sz="2000" dirty="0" err="1">
                <a:solidFill>
                  <a:srgbClr val="0070C0"/>
                </a:solidFill>
                <a:latin typeface="+mn-lt"/>
              </a:rPr>
              <a:t>potential</a:t>
            </a:r>
            <a:r>
              <a:rPr lang="fi-FI" sz="2000" dirty="0">
                <a:solidFill>
                  <a:srgbClr val="0070C0"/>
                </a:solidFill>
                <a:latin typeface="+mn-lt"/>
              </a:rPr>
              <a:t> as </a:t>
            </a:r>
            <a:r>
              <a:rPr lang="fi-FI" sz="2000" dirty="0" err="1">
                <a:solidFill>
                  <a:srgbClr val="0070C0"/>
                </a:solidFill>
                <a:latin typeface="+mn-lt"/>
              </a:rPr>
              <a:t>balancing</a:t>
            </a:r>
            <a:r>
              <a:rPr lang="fi-FI" sz="2000" dirty="0">
                <a:solidFill>
                  <a:srgbClr val="0070C0"/>
                </a:solidFill>
                <a:latin typeface="+mn-lt"/>
              </a:rPr>
              <a:t> </a:t>
            </a:r>
            <a:r>
              <a:rPr lang="fi-FI" sz="2000" dirty="0" err="1" smtClean="0">
                <a:solidFill>
                  <a:srgbClr val="0070C0"/>
                </a:solidFill>
                <a:latin typeface="+mn-lt"/>
              </a:rPr>
              <a:t>power</a:t>
            </a:r>
            <a:r>
              <a:rPr lang="sv-SE" sz="2000" dirty="0" smtClean="0">
                <a:solidFill>
                  <a:srgbClr val="0070C0"/>
                </a:solidFill>
                <a:latin typeface="+mn-lt"/>
              </a:rPr>
              <a:t>/</a:t>
            </a:r>
            <a:r>
              <a:rPr lang="sv-SE" sz="2000" dirty="0" err="1" smtClean="0">
                <a:solidFill>
                  <a:srgbClr val="0070C0"/>
                </a:solidFill>
                <a:latin typeface="+mn-lt"/>
              </a:rPr>
              <a:t>flexibility</a:t>
            </a:r>
            <a:r>
              <a:rPr lang="fi-FI" sz="2000" dirty="0" smtClean="0">
                <a:solidFill>
                  <a:srgbClr val="0070C0"/>
                </a:solidFill>
                <a:latin typeface="+mn-lt"/>
              </a:rPr>
              <a:t> </a:t>
            </a:r>
            <a:r>
              <a:rPr lang="fi-FI" sz="2000" dirty="0">
                <a:solidFill>
                  <a:srgbClr val="0070C0"/>
                </a:solidFill>
                <a:latin typeface="+mn-lt"/>
              </a:rPr>
              <a:t>in </a:t>
            </a:r>
            <a:r>
              <a:rPr lang="fi-FI" sz="2000" dirty="0" err="1">
                <a:solidFill>
                  <a:srgbClr val="0070C0"/>
                </a:solidFill>
                <a:latin typeface="+mn-lt"/>
              </a:rPr>
              <a:t>the</a:t>
            </a:r>
            <a:r>
              <a:rPr lang="fi-FI" sz="2000" dirty="0">
                <a:solidFill>
                  <a:srgbClr val="0070C0"/>
                </a:solidFill>
                <a:latin typeface="+mn-lt"/>
              </a:rPr>
              <a:t> </a:t>
            </a:r>
            <a:r>
              <a:rPr lang="fi-FI" sz="2000" dirty="0" err="1">
                <a:solidFill>
                  <a:srgbClr val="0070C0"/>
                </a:solidFill>
                <a:latin typeface="+mn-lt"/>
              </a:rPr>
              <a:t>energy</a:t>
            </a:r>
            <a:r>
              <a:rPr lang="fi-FI" sz="2000" dirty="0">
                <a:solidFill>
                  <a:srgbClr val="0070C0"/>
                </a:solidFill>
                <a:latin typeface="+mn-lt"/>
              </a:rPr>
              <a:t> </a:t>
            </a:r>
            <a:r>
              <a:rPr lang="fi-FI" sz="2000" dirty="0" err="1">
                <a:solidFill>
                  <a:srgbClr val="0070C0"/>
                </a:solidFill>
                <a:latin typeface="+mn-lt"/>
              </a:rPr>
              <a:t>system</a:t>
            </a:r>
            <a:r>
              <a:rPr lang="fi-FI" sz="2000" dirty="0">
                <a:solidFill>
                  <a:srgbClr val="0070C0"/>
                </a:solidFill>
                <a:latin typeface="+mn-lt"/>
              </a:rPr>
              <a:t> to </a:t>
            </a:r>
            <a:r>
              <a:rPr lang="fi-FI" sz="2000" dirty="0" err="1">
                <a:solidFill>
                  <a:srgbClr val="0070C0"/>
                </a:solidFill>
                <a:latin typeface="+mn-lt"/>
              </a:rPr>
              <a:t>reduce</a:t>
            </a:r>
            <a:r>
              <a:rPr lang="fi-FI" sz="2000" dirty="0">
                <a:solidFill>
                  <a:srgbClr val="0070C0"/>
                </a:solidFill>
                <a:latin typeface="+mn-lt"/>
              </a:rPr>
              <a:t> </a:t>
            </a:r>
            <a:r>
              <a:rPr lang="fi-FI" sz="2000" dirty="0" err="1">
                <a:solidFill>
                  <a:srgbClr val="0070C0"/>
                </a:solidFill>
                <a:latin typeface="+mn-lt"/>
              </a:rPr>
              <a:t>renewable</a:t>
            </a:r>
            <a:r>
              <a:rPr lang="fi-FI" sz="2000" dirty="0">
                <a:solidFill>
                  <a:srgbClr val="0070C0"/>
                </a:solidFill>
                <a:latin typeface="+mn-lt"/>
              </a:rPr>
              <a:t> </a:t>
            </a:r>
            <a:r>
              <a:rPr lang="fi-FI" sz="2000" dirty="0" err="1">
                <a:solidFill>
                  <a:srgbClr val="0070C0"/>
                </a:solidFill>
                <a:latin typeface="+mn-lt"/>
              </a:rPr>
              <a:t>energy</a:t>
            </a:r>
            <a:r>
              <a:rPr lang="fi-FI" sz="2000" dirty="0">
                <a:solidFill>
                  <a:srgbClr val="0070C0"/>
                </a:solidFill>
                <a:latin typeface="+mn-lt"/>
              </a:rPr>
              <a:t> </a:t>
            </a:r>
            <a:r>
              <a:rPr lang="fi-FI" sz="2000" dirty="0" err="1" smtClean="0">
                <a:solidFill>
                  <a:srgbClr val="0070C0"/>
                </a:solidFill>
                <a:latin typeface="+mn-lt"/>
              </a:rPr>
              <a:t>curtailment</a:t>
            </a:r>
            <a:r>
              <a:rPr lang="fi-FI" sz="2000" dirty="0" smtClean="0">
                <a:solidFill>
                  <a:srgbClr val="0070C0"/>
                </a:solidFill>
                <a:latin typeface="+mn-lt"/>
              </a:rPr>
              <a:t>, and as </a:t>
            </a:r>
            <a:r>
              <a:rPr lang="fi-FI" sz="2000" dirty="0" err="1" smtClean="0">
                <a:solidFill>
                  <a:srgbClr val="0070C0"/>
                </a:solidFill>
                <a:latin typeface="+mn-lt"/>
              </a:rPr>
              <a:t>enabler</a:t>
            </a:r>
            <a:r>
              <a:rPr lang="fi-FI" sz="2000" dirty="0" smtClean="0">
                <a:solidFill>
                  <a:srgbClr val="0070C0"/>
                </a:solidFill>
                <a:latin typeface="+mn-lt"/>
              </a:rPr>
              <a:t> </a:t>
            </a:r>
            <a:r>
              <a:rPr lang="fi-FI" sz="2000" dirty="0">
                <a:solidFill>
                  <a:srgbClr val="0070C0"/>
                </a:solidFill>
                <a:latin typeface="+mn-lt"/>
              </a:rPr>
              <a:t>for </a:t>
            </a:r>
            <a:r>
              <a:rPr lang="fi-FI" sz="2000" dirty="0" err="1">
                <a:solidFill>
                  <a:srgbClr val="0070C0"/>
                </a:solidFill>
                <a:latin typeface="+mn-lt"/>
              </a:rPr>
              <a:t>regional</a:t>
            </a:r>
            <a:r>
              <a:rPr lang="fi-FI" sz="2000" dirty="0">
                <a:solidFill>
                  <a:srgbClr val="0070C0"/>
                </a:solidFill>
                <a:latin typeface="+mn-lt"/>
              </a:rPr>
              <a:t> </a:t>
            </a:r>
            <a:r>
              <a:rPr lang="fi-FI" sz="2000" dirty="0" err="1">
                <a:solidFill>
                  <a:srgbClr val="0070C0"/>
                </a:solidFill>
                <a:latin typeface="+mn-lt"/>
              </a:rPr>
              <a:t>energy</a:t>
            </a:r>
            <a:r>
              <a:rPr lang="fi-FI" sz="2000" dirty="0">
                <a:solidFill>
                  <a:srgbClr val="0070C0"/>
                </a:solidFill>
                <a:latin typeface="+mn-lt"/>
              </a:rPr>
              <a:t> </a:t>
            </a:r>
            <a:r>
              <a:rPr lang="fi-FI" sz="2000" dirty="0" err="1">
                <a:solidFill>
                  <a:srgbClr val="0070C0"/>
                </a:solidFill>
                <a:latin typeface="+mn-lt"/>
              </a:rPr>
              <a:t>cooperation</a:t>
            </a:r>
            <a:r>
              <a:rPr lang="fi-FI" sz="2000" dirty="0">
                <a:solidFill>
                  <a:srgbClr val="0070C0"/>
                </a:solidFill>
                <a:latin typeface="+mn-lt"/>
              </a:rPr>
              <a:t> and </a:t>
            </a:r>
            <a:r>
              <a:rPr lang="sv-SE" sz="2000" dirty="0" smtClean="0">
                <a:solidFill>
                  <a:srgbClr val="0070C0"/>
                </a:solidFill>
                <a:latin typeface="+mn-lt"/>
              </a:rPr>
              <a:t>a </a:t>
            </a:r>
            <a:r>
              <a:rPr lang="sv-SE" sz="2000" dirty="0" err="1" smtClean="0">
                <a:solidFill>
                  <a:srgbClr val="0070C0"/>
                </a:solidFill>
                <a:latin typeface="+mn-lt"/>
              </a:rPr>
              <a:t>more</a:t>
            </a:r>
            <a:r>
              <a:rPr lang="sv-SE" sz="2000" dirty="0" smtClean="0">
                <a:solidFill>
                  <a:srgbClr val="0070C0"/>
                </a:solidFill>
                <a:latin typeface="+mn-lt"/>
              </a:rPr>
              <a:t> rapid </a:t>
            </a:r>
            <a:r>
              <a:rPr lang="fi-FI" sz="2000" dirty="0" err="1" smtClean="0">
                <a:solidFill>
                  <a:srgbClr val="0070C0"/>
                </a:solidFill>
                <a:latin typeface="+mn-lt"/>
              </a:rPr>
              <a:t>clean</a:t>
            </a:r>
            <a:r>
              <a:rPr lang="fi-FI" sz="2000" dirty="0" smtClean="0">
                <a:solidFill>
                  <a:srgbClr val="0070C0"/>
                </a:solidFill>
                <a:latin typeface="+mn-lt"/>
              </a:rPr>
              <a:t> </a:t>
            </a:r>
            <a:r>
              <a:rPr lang="fi-FI" sz="2000" dirty="0" err="1">
                <a:solidFill>
                  <a:srgbClr val="0070C0"/>
                </a:solidFill>
                <a:latin typeface="+mn-lt"/>
              </a:rPr>
              <a:t>energy</a:t>
            </a:r>
            <a:r>
              <a:rPr lang="fi-FI" sz="2000" dirty="0">
                <a:solidFill>
                  <a:srgbClr val="0070C0"/>
                </a:solidFill>
                <a:latin typeface="+mn-lt"/>
              </a:rPr>
              <a:t> </a:t>
            </a:r>
            <a:r>
              <a:rPr lang="fi-FI" sz="2000" dirty="0" err="1">
                <a:solidFill>
                  <a:srgbClr val="0070C0"/>
                </a:solidFill>
                <a:latin typeface="+mn-lt"/>
              </a:rPr>
              <a:t>transition</a:t>
            </a:r>
            <a:r>
              <a:rPr lang="fi-FI" sz="2000" dirty="0">
                <a:solidFill>
                  <a:srgbClr val="0070C0"/>
                </a:solidFill>
                <a:latin typeface="+mn-lt"/>
              </a:rPr>
              <a:t>. </a:t>
            </a:r>
            <a:r>
              <a:rPr lang="sv-SE" sz="1600" dirty="0">
                <a:latin typeface="+mn-lt"/>
              </a:rPr>
              <a:t/>
            </a:r>
            <a:br>
              <a:rPr lang="sv-SE" sz="1600" dirty="0">
                <a:latin typeface="+mn-lt"/>
              </a:rPr>
            </a:br>
            <a:r>
              <a:rPr lang="sv-SE" sz="1600" dirty="0">
                <a:latin typeface="+mn-lt"/>
              </a:rPr>
              <a:t/>
            </a:r>
            <a:br>
              <a:rPr lang="sv-SE" sz="1600" dirty="0">
                <a:latin typeface="+mn-lt"/>
              </a:rPr>
            </a:br>
            <a:endParaRPr lang="zh-CN" altLang="en-US" sz="1600" dirty="0">
              <a:solidFill>
                <a:srgbClr val="0070C0"/>
              </a:solidFill>
              <a:latin typeface="+mn-lt"/>
              <a:ea typeface="黑体" panose="02010609060101010101" pitchFamily="49" charset="-122"/>
            </a:endParaRPr>
          </a:p>
        </p:txBody>
      </p:sp>
      <p:pic>
        <p:nvPicPr>
          <p:cNvPr id="5" name="Picture 3">
            <a:extLst>
              <a:ext uri="{FF2B5EF4-FFF2-40B4-BE49-F238E27FC236}">
                <a16:creationId xmlns:a16="http://schemas.microsoft.com/office/drawing/2014/main" id="{38027B0E-CC99-43D6-A2BE-7D851D5A9DE9}"/>
              </a:ext>
            </a:extLst>
          </p:cNvPr>
          <p:cNvPicPr>
            <a:picLocks noChangeAspect="1" noChangeArrowheads="1"/>
          </p:cNvPicPr>
          <p:nvPr/>
        </p:nvPicPr>
        <p:blipFill>
          <a:blip r:embed="rId3"/>
          <a:srcRect/>
          <a:stretch>
            <a:fillRect/>
          </a:stretch>
        </p:blipFill>
        <p:spPr bwMode="auto">
          <a:xfrm>
            <a:off x="10318681" y="188624"/>
            <a:ext cx="1620133" cy="916704"/>
          </a:xfrm>
          <a:prstGeom prst="rect">
            <a:avLst/>
          </a:prstGeom>
          <a:noFill/>
          <a:ln w="9525">
            <a:noFill/>
            <a:miter lim="800000"/>
            <a:headEnd/>
            <a:tailEnd/>
          </a:ln>
          <a:effectLst/>
        </p:spPr>
      </p:pic>
      <p:pic>
        <p:nvPicPr>
          <p:cNvPr id="15" name="Picture 1" descr="C:\Users\Administrator\Pictures\mark.jpg">
            <a:extLst>
              <a:ext uri="{FF2B5EF4-FFF2-40B4-BE49-F238E27FC236}">
                <a16:creationId xmlns:a16="http://schemas.microsoft.com/office/drawing/2014/main" id="{4B240DF0-1762-4ECF-B848-1174F9B5EBD9}"/>
              </a:ext>
            </a:extLst>
          </p:cNvPr>
          <p:cNvPicPr>
            <a:picLocks noChangeAspect="1" noChangeArrowheads="1"/>
          </p:cNvPicPr>
          <p:nvPr/>
        </p:nvPicPr>
        <p:blipFill>
          <a:blip r:embed="rId4"/>
          <a:srcRect/>
          <a:stretch>
            <a:fillRect/>
          </a:stretch>
        </p:blipFill>
        <p:spPr bwMode="auto">
          <a:xfrm>
            <a:off x="944411" y="5896168"/>
            <a:ext cx="1411883" cy="695326"/>
          </a:xfrm>
          <a:prstGeom prst="rect">
            <a:avLst/>
          </a:prstGeom>
          <a:noFill/>
        </p:spPr>
      </p:pic>
      <p:pic>
        <p:nvPicPr>
          <p:cNvPr id="16" name="Picture 3">
            <a:extLst>
              <a:ext uri="{FF2B5EF4-FFF2-40B4-BE49-F238E27FC236}">
                <a16:creationId xmlns:a16="http://schemas.microsoft.com/office/drawing/2014/main" id="{9799BEC7-5105-4266-A018-F23315B9F9CD}"/>
              </a:ext>
            </a:extLst>
          </p:cNvPr>
          <p:cNvPicPr>
            <a:picLocks noChangeAspect="1" noChangeArrowheads="1"/>
          </p:cNvPicPr>
          <p:nvPr/>
        </p:nvPicPr>
        <p:blipFill>
          <a:blip r:embed="rId5"/>
          <a:srcRect/>
          <a:stretch>
            <a:fillRect/>
          </a:stretch>
        </p:blipFill>
        <p:spPr bwMode="auto">
          <a:xfrm>
            <a:off x="2596482" y="5734322"/>
            <a:ext cx="2310021" cy="858192"/>
          </a:xfrm>
          <a:prstGeom prst="rect">
            <a:avLst/>
          </a:prstGeom>
          <a:noFill/>
          <a:ln w="9525">
            <a:noFill/>
            <a:miter lim="800000"/>
            <a:headEnd/>
            <a:tailEnd/>
          </a:ln>
          <a:effectLst/>
        </p:spPr>
      </p:pic>
      <p:pic>
        <p:nvPicPr>
          <p:cNvPr id="17" name="图片 5">
            <a:extLst>
              <a:ext uri="{FF2B5EF4-FFF2-40B4-BE49-F238E27FC236}">
                <a16:creationId xmlns:a16="http://schemas.microsoft.com/office/drawing/2014/main" id="{30773D6D-D534-438B-9247-374E5055DCD3}"/>
              </a:ext>
            </a:extLst>
          </p:cNvPr>
          <p:cNvPicPr>
            <a:picLocks noChangeAspect="1"/>
          </p:cNvPicPr>
          <p:nvPr/>
        </p:nvPicPr>
        <p:blipFill>
          <a:blip r:embed="rId6"/>
          <a:stretch>
            <a:fillRect/>
          </a:stretch>
        </p:blipFill>
        <p:spPr>
          <a:xfrm>
            <a:off x="5231594" y="5853371"/>
            <a:ext cx="608139" cy="738123"/>
          </a:xfrm>
          <a:prstGeom prst="rect">
            <a:avLst/>
          </a:prstGeom>
        </p:spPr>
      </p:pic>
      <p:pic>
        <p:nvPicPr>
          <p:cNvPr id="18" name="图片 6">
            <a:extLst>
              <a:ext uri="{FF2B5EF4-FFF2-40B4-BE49-F238E27FC236}">
                <a16:creationId xmlns:a16="http://schemas.microsoft.com/office/drawing/2014/main" id="{BCF607E8-3A04-4F34-A244-F5E52FCA244D}"/>
              </a:ext>
            </a:extLst>
          </p:cNvPr>
          <p:cNvPicPr>
            <a:picLocks noChangeAspect="1"/>
          </p:cNvPicPr>
          <p:nvPr/>
        </p:nvPicPr>
        <p:blipFill>
          <a:blip r:embed="rId7"/>
          <a:stretch>
            <a:fillRect/>
          </a:stretch>
        </p:blipFill>
        <p:spPr>
          <a:xfrm>
            <a:off x="6304295" y="5733638"/>
            <a:ext cx="923925" cy="942975"/>
          </a:xfrm>
          <a:prstGeom prst="rect">
            <a:avLst/>
          </a:prstGeom>
        </p:spPr>
      </p:pic>
      <p:pic>
        <p:nvPicPr>
          <p:cNvPr id="19" name="Immagine 2">
            <a:extLst>
              <a:ext uri="{FF2B5EF4-FFF2-40B4-BE49-F238E27FC236}">
                <a16:creationId xmlns:a16="http://schemas.microsoft.com/office/drawing/2014/main" id="{F4AF6027-28A3-440C-86D4-80B7EB69505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584186" y="5686107"/>
            <a:ext cx="1991024" cy="905387"/>
          </a:xfrm>
          <a:prstGeom prst="rect">
            <a:avLst/>
          </a:prstGeom>
        </p:spPr>
      </p:pic>
    </p:spTree>
    <p:extLst>
      <p:ext uri="{BB962C8B-B14F-4D97-AF65-F5344CB8AC3E}">
        <p14:creationId xmlns:p14="http://schemas.microsoft.com/office/powerpoint/2010/main" val="2824975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1F3D18-7CA6-45C1-B35F-B99F736F43B4}"/>
              </a:ext>
            </a:extLst>
          </p:cNvPr>
          <p:cNvSpPr>
            <a:spLocks noGrp="1"/>
          </p:cNvSpPr>
          <p:nvPr>
            <p:ph type="title"/>
          </p:nvPr>
        </p:nvSpPr>
        <p:spPr>
          <a:xfrm>
            <a:off x="822799" y="767993"/>
            <a:ext cx="10422836" cy="4745120"/>
          </a:xfrm>
        </p:spPr>
        <p:txBody>
          <a:bodyPr>
            <a:noAutofit/>
          </a:bodyPr>
          <a:lstStyle/>
          <a:p>
            <a:r>
              <a:rPr lang="en-US" sz="2800" b="1" dirty="0" smtClean="0">
                <a:latin typeface="+mn-lt"/>
              </a:rPr>
              <a:t>Lot </a:t>
            </a:r>
            <a:r>
              <a:rPr lang="en-US" sz="2800" b="1" dirty="0">
                <a:latin typeface="+mn-lt"/>
              </a:rPr>
              <a:t>4’s main activities and achievements in 2020 (1</a:t>
            </a:r>
            <a:r>
              <a:rPr lang="en-US" sz="2800" b="1" dirty="0" smtClean="0">
                <a:latin typeface="+mn-lt"/>
              </a:rPr>
              <a:t>):</a:t>
            </a:r>
            <a:br>
              <a:rPr lang="en-US" sz="2800" b="1" dirty="0" smtClean="0">
                <a:latin typeface="+mn-lt"/>
              </a:rPr>
            </a:br>
            <a:r>
              <a:rPr lang="en-US" sz="2800" b="1" dirty="0">
                <a:latin typeface="+mn-lt"/>
              </a:rPr>
              <a:t>2020</a:t>
            </a:r>
            <a:r>
              <a:rPr lang="zh-CN" altLang="sv-SE" sz="2800" b="1" dirty="0">
                <a:latin typeface="+mn-lt"/>
              </a:rPr>
              <a:t>年</a:t>
            </a:r>
            <a:r>
              <a:rPr lang="sv-SE" altLang="zh-CN" sz="2800" b="1" dirty="0">
                <a:latin typeface="+mn-lt"/>
              </a:rPr>
              <a:t>Lot 4</a:t>
            </a:r>
            <a:r>
              <a:rPr lang="zh-CN" altLang="sv-SE" sz="2800" b="1" dirty="0">
                <a:latin typeface="+mn-lt"/>
              </a:rPr>
              <a:t>水车项目的主要工作与成果</a:t>
            </a:r>
            <a:r>
              <a:rPr lang="sv-SE" altLang="zh-CN" sz="2800" b="1" dirty="0">
                <a:latin typeface="+mn-lt"/>
              </a:rPr>
              <a:t>(1):</a:t>
            </a:r>
            <a:r>
              <a:rPr lang="en-US" sz="2400" b="1" dirty="0" smtClean="0">
                <a:latin typeface="+mn-lt"/>
              </a:rPr>
              <a:t/>
            </a:r>
            <a:br>
              <a:rPr lang="en-US" sz="2400" b="1" dirty="0" smtClean="0">
                <a:latin typeface="+mn-lt"/>
              </a:rPr>
            </a:br>
            <a:r>
              <a:rPr lang="en-US" sz="1600" b="1" dirty="0">
                <a:latin typeface="+mn-lt"/>
              </a:rPr>
              <a:t/>
            </a:r>
            <a:br>
              <a:rPr lang="en-US" sz="1600" b="1" dirty="0">
                <a:latin typeface="+mn-lt"/>
              </a:rPr>
            </a:br>
            <a:r>
              <a:rPr lang="sv-SE" sz="1600" dirty="0">
                <a:latin typeface="+mn-lt"/>
              </a:rPr>
              <a:t/>
            </a:r>
            <a:br>
              <a:rPr lang="sv-SE" sz="1600" dirty="0">
                <a:latin typeface="+mn-lt"/>
              </a:rPr>
            </a:br>
            <a:r>
              <a:rPr lang="sv-SE" sz="2000" dirty="0">
                <a:latin typeface="+mn-lt"/>
              </a:rPr>
              <a:t>1. </a:t>
            </a:r>
            <a:r>
              <a:rPr lang="en-US" sz="2000" dirty="0">
                <a:latin typeface="+mn-lt"/>
              </a:rPr>
              <a:t>Development of </a:t>
            </a:r>
            <a:r>
              <a:rPr lang="en-US" sz="2000" b="1" dirty="0">
                <a:latin typeface="+mn-lt"/>
              </a:rPr>
              <a:t>a technical study </a:t>
            </a:r>
            <a:r>
              <a:rPr lang="en-US" sz="2000" dirty="0">
                <a:latin typeface="+mn-lt"/>
              </a:rPr>
              <a:t>that includes (</a:t>
            </a:r>
            <a:r>
              <a:rPr lang="en-US" sz="2000" dirty="0" err="1">
                <a:latin typeface="+mn-lt"/>
              </a:rPr>
              <a:t>i</a:t>
            </a:r>
            <a:r>
              <a:rPr lang="en-US" sz="2000" dirty="0">
                <a:latin typeface="+mn-lt"/>
              </a:rPr>
              <a:t>) results from the demonstration project in </a:t>
            </a:r>
            <a:r>
              <a:rPr lang="en-US" sz="2000" dirty="0" err="1">
                <a:latin typeface="+mn-lt"/>
              </a:rPr>
              <a:t>Panxi</a:t>
            </a:r>
            <a:r>
              <a:rPr lang="en-US" sz="2000" dirty="0">
                <a:latin typeface="+mn-lt"/>
              </a:rPr>
              <a:t> </a:t>
            </a:r>
            <a:r>
              <a:rPr lang="en-US" sz="2000" dirty="0" smtClean="0">
                <a:latin typeface="+mn-lt"/>
              </a:rPr>
              <a:t>River </a:t>
            </a:r>
            <a:r>
              <a:rPr lang="sv-SE" sz="2000" dirty="0" smtClean="0">
                <a:latin typeface="+mn-lt"/>
              </a:rPr>
              <a:t>(</a:t>
            </a:r>
            <a:r>
              <a:rPr lang="zh-CN" altLang="sv-SE" sz="2000" dirty="0" smtClean="0">
                <a:latin typeface="+mn-lt"/>
              </a:rPr>
              <a:t>盘溪流域</a:t>
            </a:r>
            <a:r>
              <a:rPr lang="sv-SE" sz="2000" dirty="0" smtClean="0">
                <a:latin typeface="+mn-lt"/>
              </a:rPr>
              <a:t>)</a:t>
            </a:r>
            <a:r>
              <a:rPr lang="en-US" sz="2000" dirty="0" smtClean="0">
                <a:latin typeface="+mn-lt"/>
              </a:rPr>
              <a:t>, </a:t>
            </a:r>
            <a:r>
              <a:rPr lang="en-US" sz="2000" dirty="0">
                <a:latin typeface="+mn-lt"/>
              </a:rPr>
              <a:t>(ii) technical solutions to implement green hydropower standards in China</a:t>
            </a:r>
            <a:r>
              <a:rPr lang="sv-SE" sz="2000" dirty="0">
                <a:solidFill>
                  <a:srgbClr val="FF0000"/>
                </a:solidFill>
                <a:latin typeface="+mn-lt"/>
              </a:rPr>
              <a:t/>
            </a:r>
            <a:br>
              <a:rPr lang="sv-SE" sz="2000" dirty="0">
                <a:solidFill>
                  <a:srgbClr val="FF0000"/>
                </a:solidFill>
                <a:latin typeface="+mn-lt"/>
              </a:rPr>
            </a:br>
            <a:r>
              <a:rPr lang="en-US" sz="2000" dirty="0">
                <a:latin typeface="+mn-lt"/>
              </a:rPr>
              <a:t> </a:t>
            </a:r>
            <a:r>
              <a:rPr lang="sv-SE" sz="2000" dirty="0">
                <a:latin typeface="+mn-lt"/>
              </a:rPr>
              <a:t/>
            </a:r>
            <a:br>
              <a:rPr lang="sv-SE" sz="2000" dirty="0">
                <a:latin typeface="+mn-lt"/>
              </a:rPr>
            </a:br>
            <a:r>
              <a:rPr lang="sv-SE" sz="2000" dirty="0">
                <a:latin typeface="+mn-lt"/>
              </a:rPr>
              <a:t>2. </a:t>
            </a:r>
            <a:r>
              <a:rPr lang="en-US" sz="2000" dirty="0">
                <a:latin typeface="+mn-lt"/>
              </a:rPr>
              <a:t>Joint virtual </a:t>
            </a:r>
            <a:r>
              <a:rPr lang="en-US" sz="2000" b="1" dirty="0">
                <a:latin typeface="+mn-lt"/>
              </a:rPr>
              <a:t>technical and policy Workshop</a:t>
            </a:r>
            <a:r>
              <a:rPr lang="sv-SE" sz="2000" dirty="0">
                <a:latin typeface="+mn-lt"/>
              </a:rPr>
              <a:t/>
            </a:r>
            <a:br>
              <a:rPr lang="sv-SE" sz="2000" dirty="0">
                <a:latin typeface="+mn-lt"/>
              </a:rPr>
            </a:br>
            <a:r>
              <a:rPr lang="en-US" sz="2000" dirty="0">
                <a:latin typeface="+mn-lt"/>
              </a:rPr>
              <a:t> </a:t>
            </a:r>
            <a:r>
              <a:rPr lang="sv-SE" sz="2000" dirty="0">
                <a:latin typeface="+mn-lt"/>
              </a:rPr>
              <a:t/>
            </a:r>
            <a:br>
              <a:rPr lang="sv-SE" sz="2000" dirty="0">
                <a:latin typeface="+mn-lt"/>
              </a:rPr>
            </a:br>
            <a:r>
              <a:rPr lang="sv-SE" sz="2000" dirty="0">
                <a:latin typeface="+mn-lt"/>
              </a:rPr>
              <a:t>3. </a:t>
            </a:r>
            <a:r>
              <a:rPr lang="en-US" sz="2000" dirty="0">
                <a:latin typeface="+mn-lt"/>
              </a:rPr>
              <a:t>Study - </a:t>
            </a:r>
            <a:r>
              <a:rPr lang="en-US" sz="2000" b="1" dirty="0">
                <a:latin typeface="+mn-lt"/>
              </a:rPr>
              <a:t>Best Available Technologies for Pumped </a:t>
            </a:r>
            <a:r>
              <a:rPr lang="en-US" sz="2000" b="1" dirty="0" smtClean="0">
                <a:latin typeface="+mn-lt"/>
              </a:rPr>
              <a:t>Storage </a:t>
            </a:r>
            <a:r>
              <a:rPr lang="sv-SE" altLang="zh-CN" sz="2000" b="1" dirty="0" err="1" smtClean="0">
                <a:latin typeface="+mn-lt"/>
              </a:rPr>
              <a:t>H</a:t>
            </a:r>
            <a:r>
              <a:rPr lang="sv-SE" altLang="zh-CN" sz="2000" b="1" dirty="0" err="1" smtClean="0">
                <a:latin typeface="+mn-lt"/>
              </a:rPr>
              <a:t>ydropower</a:t>
            </a:r>
            <a:r>
              <a:rPr lang="sv-SE" altLang="zh-CN" sz="2000" b="1" dirty="0" smtClean="0">
                <a:latin typeface="+mn-lt"/>
              </a:rPr>
              <a:t> </a:t>
            </a:r>
            <a:r>
              <a:rPr lang="en-US" sz="2000" dirty="0" smtClean="0">
                <a:latin typeface="+mn-lt"/>
              </a:rPr>
              <a:t>and </a:t>
            </a:r>
            <a:r>
              <a:rPr lang="en-US" sz="2000" dirty="0">
                <a:latin typeface="+mn-lt"/>
              </a:rPr>
              <a:t>energy storage integration for renewable energy system development</a:t>
            </a:r>
            <a:r>
              <a:rPr lang="sv-SE" sz="2000" dirty="0">
                <a:latin typeface="+mn-lt"/>
              </a:rPr>
              <a:t/>
            </a:r>
            <a:br>
              <a:rPr lang="sv-SE" sz="2000" dirty="0">
                <a:latin typeface="+mn-lt"/>
              </a:rPr>
            </a:br>
            <a:r>
              <a:rPr lang="en-US" sz="2000" dirty="0">
                <a:latin typeface="+mn-lt"/>
              </a:rPr>
              <a:t> </a:t>
            </a:r>
            <a:r>
              <a:rPr lang="sv-SE" sz="2000" dirty="0">
                <a:latin typeface="+mn-lt"/>
              </a:rPr>
              <a:t/>
            </a:r>
            <a:br>
              <a:rPr lang="sv-SE" sz="2000" dirty="0">
                <a:latin typeface="+mn-lt"/>
              </a:rPr>
            </a:br>
            <a:r>
              <a:rPr lang="sv-SE" sz="2000" dirty="0">
                <a:latin typeface="+mn-lt"/>
              </a:rPr>
              <a:t>4. </a:t>
            </a:r>
            <a:r>
              <a:rPr lang="en-US" sz="2000" dirty="0">
                <a:latin typeface="+mn-lt"/>
              </a:rPr>
              <a:t>Study - </a:t>
            </a:r>
            <a:r>
              <a:rPr lang="en-US" sz="2000" b="1" dirty="0">
                <a:latin typeface="+mn-lt"/>
              </a:rPr>
              <a:t>Cost and benefit analysis </a:t>
            </a:r>
            <a:r>
              <a:rPr lang="en-US" sz="2000" dirty="0">
                <a:latin typeface="+mn-lt"/>
              </a:rPr>
              <a:t>methodology available for pumped hydro storage case study</a:t>
            </a:r>
            <a:r>
              <a:rPr lang="sv-SE" sz="2000" dirty="0">
                <a:latin typeface="+mn-lt"/>
              </a:rPr>
              <a:t/>
            </a:r>
            <a:br>
              <a:rPr lang="sv-SE" sz="2000" dirty="0">
                <a:latin typeface="+mn-lt"/>
              </a:rPr>
            </a:br>
            <a:r>
              <a:rPr lang="en-US" sz="2000" dirty="0">
                <a:latin typeface="+mn-lt"/>
              </a:rPr>
              <a:t> </a:t>
            </a:r>
            <a:r>
              <a:rPr lang="sv-SE" sz="2000" dirty="0">
                <a:latin typeface="+mn-lt"/>
              </a:rPr>
              <a:t/>
            </a:r>
            <a:br>
              <a:rPr lang="sv-SE" sz="2000" dirty="0">
                <a:latin typeface="+mn-lt"/>
              </a:rPr>
            </a:br>
            <a:r>
              <a:rPr lang="sv-SE" sz="2000" dirty="0">
                <a:latin typeface="+mn-lt"/>
              </a:rPr>
              <a:t>5. </a:t>
            </a:r>
            <a:r>
              <a:rPr lang="en-US" sz="2000" dirty="0">
                <a:latin typeface="+mn-lt"/>
              </a:rPr>
              <a:t>Study - </a:t>
            </a:r>
            <a:r>
              <a:rPr lang="en-US" altLang="zh-CN" sz="2000" dirty="0">
                <a:latin typeface="+mn-lt"/>
              </a:rPr>
              <a:t>EU case study report on </a:t>
            </a:r>
            <a:r>
              <a:rPr lang="en-US" altLang="zh-CN" sz="2000" b="1" dirty="0">
                <a:latin typeface="+mn-lt"/>
              </a:rPr>
              <a:t>role of hydropower for energy system flexibility</a:t>
            </a:r>
            <a:r>
              <a:rPr lang="sv-SE" altLang="zh-CN" sz="2000" b="1" dirty="0">
                <a:latin typeface="+mn-lt"/>
              </a:rPr>
              <a:t> </a:t>
            </a:r>
            <a:r>
              <a:rPr lang="sv-SE" altLang="zh-CN" sz="2000" dirty="0">
                <a:latin typeface="+mn-lt"/>
              </a:rPr>
              <a:t>- </a:t>
            </a:r>
            <a:r>
              <a:rPr lang="en-US" sz="2000" dirty="0">
                <a:latin typeface="+mn-lt"/>
              </a:rPr>
              <a:t>Understanding the implications and lesson learnt through examining cases from both EU and China</a:t>
            </a:r>
            <a:r>
              <a:rPr lang="sv-SE" sz="1600" dirty="0"/>
              <a:t/>
            </a:r>
            <a:br>
              <a:rPr lang="sv-SE" sz="1600" dirty="0"/>
            </a:br>
            <a:endParaRPr lang="zh-CN" altLang="en-US" sz="1200" dirty="0">
              <a:solidFill>
                <a:srgbClr val="0070C0"/>
              </a:solidFill>
              <a:latin typeface="黑体" panose="02010609060101010101" pitchFamily="49" charset="-122"/>
              <a:ea typeface="黑体" panose="02010609060101010101" pitchFamily="49" charset="-122"/>
            </a:endParaRPr>
          </a:p>
        </p:txBody>
      </p:sp>
      <p:pic>
        <p:nvPicPr>
          <p:cNvPr id="5" name="Picture 3">
            <a:extLst>
              <a:ext uri="{FF2B5EF4-FFF2-40B4-BE49-F238E27FC236}">
                <a16:creationId xmlns:a16="http://schemas.microsoft.com/office/drawing/2014/main" id="{38027B0E-CC99-43D6-A2BE-7D851D5A9DE9}"/>
              </a:ext>
            </a:extLst>
          </p:cNvPr>
          <p:cNvPicPr>
            <a:picLocks noChangeAspect="1" noChangeArrowheads="1"/>
          </p:cNvPicPr>
          <p:nvPr/>
        </p:nvPicPr>
        <p:blipFill>
          <a:blip r:embed="rId3"/>
          <a:srcRect/>
          <a:stretch>
            <a:fillRect/>
          </a:stretch>
        </p:blipFill>
        <p:spPr bwMode="auto">
          <a:xfrm>
            <a:off x="10318681" y="188624"/>
            <a:ext cx="1620133" cy="916704"/>
          </a:xfrm>
          <a:prstGeom prst="rect">
            <a:avLst/>
          </a:prstGeom>
          <a:noFill/>
          <a:ln w="9525">
            <a:noFill/>
            <a:miter lim="800000"/>
            <a:headEnd/>
            <a:tailEnd/>
          </a:ln>
          <a:effectLst/>
        </p:spPr>
      </p:pic>
      <p:pic>
        <p:nvPicPr>
          <p:cNvPr id="6" name="Picture 1" descr="C:\Users\Administrator\Pictures\mark.jpg">
            <a:extLst>
              <a:ext uri="{FF2B5EF4-FFF2-40B4-BE49-F238E27FC236}">
                <a16:creationId xmlns:a16="http://schemas.microsoft.com/office/drawing/2014/main" id="{E4051F15-2F5A-4C21-B3A5-AF3F7A773F36}"/>
              </a:ext>
            </a:extLst>
          </p:cNvPr>
          <p:cNvPicPr>
            <a:picLocks noChangeAspect="1" noChangeArrowheads="1"/>
          </p:cNvPicPr>
          <p:nvPr/>
        </p:nvPicPr>
        <p:blipFill>
          <a:blip r:embed="rId4"/>
          <a:srcRect/>
          <a:stretch>
            <a:fillRect/>
          </a:stretch>
        </p:blipFill>
        <p:spPr bwMode="auto">
          <a:xfrm>
            <a:off x="944411" y="5896168"/>
            <a:ext cx="1411883" cy="695326"/>
          </a:xfrm>
          <a:prstGeom prst="rect">
            <a:avLst/>
          </a:prstGeom>
          <a:noFill/>
        </p:spPr>
      </p:pic>
      <p:pic>
        <p:nvPicPr>
          <p:cNvPr id="7" name="Picture 3">
            <a:extLst>
              <a:ext uri="{FF2B5EF4-FFF2-40B4-BE49-F238E27FC236}">
                <a16:creationId xmlns:a16="http://schemas.microsoft.com/office/drawing/2014/main" id="{A4EFC834-C4CF-42BC-8490-C798CA35792C}"/>
              </a:ext>
            </a:extLst>
          </p:cNvPr>
          <p:cNvPicPr>
            <a:picLocks noChangeAspect="1" noChangeArrowheads="1"/>
          </p:cNvPicPr>
          <p:nvPr/>
        </p:nvPicPr>
        <p:blipFill>
          <a:blip r:embed="rId5"/>
          <a:srcRect/>
          <a:stretch>
            <a:fillRect/>
          </a:stretch>
        </p:blipFill>
        <p:spPr bwMode="auto">
          <a:xfrm>
            <a:off x="2596482" y="5734322"/>
            <a:ext cx="2310021" cy="858192"/>
          </a:xfrm>
          <a:prstGeom prst="rect">
            <a:avLst/>
          </a:prstGeom>
          <a:noFill/>
          <a:ln w="9525">
            <a:noFill/>
            <a:miter lim="800000"/>
            <a:headEnd/>
            <a:tailEnd/>
          </a:ln>
          <a:effectLst/>
        </p:spPr>
      </p:pic>
      <p:pic>
        <p:nvPicPr>
          <p:cNvPr id="9" name="图片 5">
            <a:extLst>
              <a:ext uri="{FF2B5EF4-FFF2-40B4-BE49-F238E27FC236}">
                <a16:creationId xmlns:a16="http://schemas.microsoft.com/office/drawing/2014/main" id="{30302CED-3765-4448-B0F6-184D156F2210}"/>
              </a:ext>
            </a:extLst>
          </p:cNvPr>
          <p:cNvPicPr>
            <a:picLocks noChangeAspect="1"/>
          </p:cNvPicPr>
          <p:nvPr/>
        </p:nvPicPr>
        <p:blipFill>
          <a:blip r:embed="rId6"/>
          <a:stretch>
            <a:fillRect/>
          </a:stretch>
        </p:blipFill>
        <p:spPr>
          <a:xfrm>
            <a:off x="5231594" y="5853371"/>
            <a:ext cx="608139" cy="738123"/>
          </a:xfrm>
          <a:prstGeom prst="rect">
            <a:avLst/>
          </a:prstGeom>
        </p:spPr>
      </p:pic>
      <p:pic>
        <p:nvPicPr>
          <p:cNvPr id="10" name="图片 6">
            <a:extLst>
              <a:ext uri="{FF2B5EF4-FFF2-40B4-BE49-F238E27FC236}">
                <a16:creationId xmlns:a16="http://schemas.microsoft.com/office/drawing/2014/main" id="{7D5FC529-32D2-451B-9778-E4FF053FC1AB}"/>
              </a:ext>
            </a:extLst>
          </p:cNvPr>
          <p:cNvPicPr>
            <a:picLocks noChangeAspect="1"/>
          </p:cNvPicPr>
          <p:nvPr/>
        </p:nvPicPr>
        <p:blipFill>
          <a:blip r:embed="rId7"/>
          <a:stretch>
            <a:fillRect/>
          </a:stretch>
        </p:blipFill>
        <p:spPr>
          <a:xfrm>
            <a:off x="6304295" y="5733638"/>
            <a:ext cx="923925" cy="942975"/>
          </a:xfrm>
          <a:prstGeom prst="rect">
            <a:avLst/>
          </a:prstGeom>
        </p:spPr>
      </p:pic>
      <p:pic>
        <p:nvPicPr>
          <p:cNvPr id="12" name="Immagine 2">
            <a:extLst>
              <a:ext uri="{FF2B5EF4-FFF2-40B4-BE49-F238E27FC236}">
                <a16:creationId xmlns:a16="http://schemas.microsoft.com/office/drawing/2014/main" id="{1E2D7455-31A2-4009-A77C-FF97EDFC7A2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584186" y="5686107"/>
            <a:ext cx="1991024" cy="905387"/>
          </a:xfrm>
          <a:prstGeom prst="rect">
            <a:avLst/>
          </a:prstGeom>
        </p:spPr>
      </p:pic>
    </p:spTree>
    <p:extLst>
      <p:ext uri="{BB962C8B-B14F-4D97-AF65-F5344CB8AC3E}">
        <p14:creationId xmlns:p14="http://schemas.microsoft.com/office/powerpoint/2010/main" val="1435295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1F3D18-7CA6-45C1-B35F-B99F736F43B4}"/>
              </a:ext>
            </a:extLst>
          </p:cNvPr>
          <p:cNvSpPr>
            <a:spLocks noGrp="1"/>
          </p:cNvSpPr>
          <p:nvPr>
            <p:ph type="title"/>
          </p:nvPr>
        </p:nvSpPr>
        <p:spPr>
          <a:xfrm>
            <a:off x="792409" y="784929"/>
            <a:ext cx="10422836" cy="4745120"/>
          </a:xfrm>
        </p:spPr>
        <p:txBody>
          <a:bodyPr>
            <a:noAutofit/>
          </a:bodyPr>
          <a:lstStyle/>
          <a:p>
            <a:r>
              <a:rPr lang="en-US" sz="2800" b="1" dirty="0" smtClean="0">
                <a:latin typeface="+mn-lt"/>
              </a:rPr>
              <a:t>Lot </a:t>
            </a:r>
            <a:r>
              <a:rPr lang="en-US" sz="2800" b="1" dirty="0">
                <a:latin typeface="+mn-lt"/>
              </a:rPr>
              <a:t>4’s main activities and achievements in 2020 (2</a:t>
            </a:r>
            <a:r>
              <a:rPr lang="en-US" sz="2800" b="1" dirty="0" smtClean="0">
                <a:latin typeface="+mn-lt"/>
              </a:rPr>
              <a:t>):</a:t>
            </a:r>
            <a:br>
              <a:rPr lang="en-US" sz="2800" b="1" dirty="0" smtClean="0">
                <a:latin typeface="+mn-lt"/>
              </a:rPr>
            </a:br>
            <a:r>
              <a:rPr lang="en-US" sz="2800" b="1" dirty="0">
                <a:latin typeface="+mn-lt"/>
              </a:rPr>
              <a:t>2020</a:t>
            </a:r>
            <a:r>
              <a:rPr lang="zh-CN" altLang="sv-SE" sz="2800" b="1" dirty="0">
                <a:latin typeface="+mn-lt"/>
              </a:rPr>
              <a:t>年</a:t>
            </a:r>
            <a:r>
              <a:rPr lang="sv-SE" altLang="zh-CN" sz="2800" b="1" dirty="0">
                <a:latin typeface="+mn-lt"/>
              </a:rPr>
              <a:t>Lot 4</a:t>
            </a:r>
            <a:r>
              <a:rPr lang="zh-CN" altLang="sv-SE" sz="2800" b="1" dirty="0">
                <a:latin typeface="+mn-lt"/>
              </a:rPr>
              <a:t>水车项目的主要工作与成果</a:t>
            </a:r>
            <a:r>
              <a:rPr lang="sv-SE" altLang="zh-CN" sz="2800" b="1" dirty="0">
                <a:latin typeface="+mn-lt"/>
              </a:rPr>
              <a:t>(2):</a:t>
            </a:r>
            <a:r>
              <a:rPr lang="en-US" sz="2400" b="1" dirty="0">
                <a:latin typeface="+mn-lt"/>
              </a:rPr>
              <a:t/>
            </a:r>
            <a:br>
              <a:rPr lang="en-US" sz="2400" b="1" dirty="0">
                <a:latin typeface="+mn-lt"/>
              </a:rPr>
            </a:br>
            <a:r>
              <a:rPr lang="en-US" sz="2400" dirty="0">
                <a:latin typeface="+mn-lt"/>
              </a:rPr>
              <a:t> </a:t>
            </a:r>
            <a:r>
              <a:rPr lang="sv-SE" sz="2400" dirty="0">
                <a:latin typeface="+mn-lt"/>
              </a:rPr>
              <a:t/>
            </a:r>
            <a:br>
              <a:rPr lang="sv-SE" sz="2400" dirty="0">
                <a:latin typeface="+mn-lt"/>
              </a:rPr>
            </a:br>
            <a:r>
              <a:rPr lang="sv-SE" sz="2000" dirty="0">
                <a:latin typeface="+mn-lt"/>
              </a:rPr>
              <a:t>6. </a:t>
            </a:r>
            <a:r>
              <a:rPr lang="en-US" sz="2000" dirty="0">
                <a:latin typeface="+mn-lt"/>
              </a:rPr>
              <a:t>Study - Articulating and assessing the opportunities of </a:t>
            </a:r>
            <a:r>
              <a:rPr lang="en-US" sz="2000" b="1" dirty="0">
                <a:latin typeface="+mn-lt"/>
              </a:rPr>
              <a:t>integrated water and energy planning</a:t>
            </a:r>
            <a:r>
              <a:rPr lang="en-US" sz="2000" dirty="0">
                <a:latin typeface="+mn-lt"/>
              </a:rPr>
              <a:t> – </a:t>
            </a:r>
            <a:r>
              <a:rPr lang="sv-SE" sz="2000" dirty="0">
                <a:latin typeface="+mn-lt"/>
              </a:rPr>
              <a:t/>
            </a:r>
            <a:br>
              <a:rPr lang="sv-SE" sz="2000" dirty="0">
                <a:latin typeface="+mn-lt"/>
              </a:rPr>
            </a:br>
            <a:r>
              <a:rPr lang="en-US" sz="2000" dirty="0">
                <a:latin typeface="+mn-lt"/>
              </a:rPr>
              <a:t> </a:t>
            </a:r>
            <a:r>
              <a:rPr lang="sv-SE" sz="2000" dirty="0">
                <a:latin typeface="+mn-lt"/>
              </a:rPr>
              <a:t/>
            </a:r>
            <a:br>
              <a:rPr lang="sv-SE" sz="2000" dirty="0">
                <a:latin typeface="+mn-lt"/>
              </a:rPr>
            </a:br>
            <a:r>
              <a:rPr lang="sv-SE" sz="2000" dirty="0">
                <a:latin typeface="+mn-lt"/>
              </a:rPr>
              <a:t>7. </a:t>
            </a:r>
            <a:r>
              <a:rPr lang="en-US" sz="2000" dirty="0">
                <a:latin typeface="+mn-lt"/>
              </a:rPr>
              <a:t>Study - </a:t>
            </a:r>
            <a:r>
              <a:rPr lang="en-US" sz="2000" b="1" dirty="0">
                <a:latin typeface="+mn-lt"/>
              </a:rPr>
              <a:t>Sustainable hydropower development</a:t>
            </a:r>
            <a:r>
              <a:rPr lang="en-US" sz="2000" dirty="0">
                <a:latin typeface="+mn-lt"/>
              </a:rPr>
              <a:t> in the context of sustainable development – balancing the multiple goals</a:t>
            </a:r>
            <a:r>
              <a:rPr lang="sv-SE" sz="2000" dirty="0">
                <a:latin typeface="+mn-lt"/>
              </a:rPr>
              <a:t/>
            </a:r>
            <a:br>
              <a:rPr lang="sv-SE" sz="2000" dirty="0">
                <a:latin typeface="+mn-lt"/>
              </a:rPr>
            </a:br>
            <a:r>
              <a:rPr lang="en-US" sz="2000" dirty="0">
                <a:latin typeface="+mn-lt"/>
              </a:rPr>
              <a:t> </a:t>
            </a:r>
            <a:r>
              <a:rPr lang="sv-SE" sz="2000" dirty="0">
                <a:latin typeface="+mn-lt"/>
              </a:rPr>
              <a:t/>
            </a:r>
            <a:br>
              <a:rPr lang="sv-SE" sz="2000" dirty="0">
                <a:latin typeface="+mn-lt"/>
              </a:rPr>
            </a:br>
            <a:r>
              <a:rPr lang="sv-SE" sz="2000" dirty="0">
                <a:latin typeface="+mn-lt"/>
              </a:rPr>
              <a:t>8. </a:t>
            </a:r>
            <a:r>
              <a:rPr lang="en-US" sz="2000" dirty="0">
                <a:latin typeface="+mn-lt"/>
              </a:rPr>
              <a:t>Stakeholder scoping and engagement for development of the </a:t>
            </a:r>
            <a:r>
              <a:rPr lang="en-US" sz="2000" b="1" dirty="0">
                <a:latin typeface="+mn-lt"/>
              </a:rPr>
              <a:t>EU-China Sustainable Hydropower Innovation Network </a:t>
            </a:r>
            <a:r>
              <a:rPr lang="zh-CN" altLang="sv-SE" sz="2000" b="1" dirty="0">
                <a:latin typeface="+mn-lt"/>
              </a:rPr>
              <a:t>中欧可持续水电创新网络</a:t>
            </a:r>
            <a:r>
              <a:rPr lang="sv-SE" sz="2000" dirty="0">
                <a:latin typeface="+mn-lt"/>
              </a:rPr>
              <a:t/>
            </a:r>
            <a:br>
              <a:rPr lang="sv-SE" sz="2000" dirty="0">
                <a:latin typeface="+mn-lt"/>
              </a:rPr>
            </a:br>
            <a:r>
              <a:rPr lang="en-US" sz="2000" dirty="0">
                <a:latin typeface="+mn-lt"/>
              </a:rPr>
              <a:t> </a:t>
            </a:r>
            <a:r>
              <a:rPr lang="sv-SE" sz="2000" dirty="0">
                <a:latin typeface="+mn-lt"/>
              </a:rPr>
              <a:t/>
            </a:r>
            <a:br>
              <a:rPr lang="sv-SE" sz="2000" dirty="0">
                <a:latin typeface="+mn-lt"/>
              </a:rPr>
            </a:br>
            <a:r>
              <a:rPr lang="sv-SE" sz="2000" dirty="0">
                <a:latin typeface="+mn-lt"/>
              </a:rPr>
              <a:t>9. </a:t>
            </a:r>
            <a:r>
              <a:rPr lang="en-US" sz="2000" dirty="0">
                <a:latin typeface="+mn-lt"/>
              </a:rPr>
              <a:t>Revision of the project goals, budget and timeline (</a:t>
            </a:r>
            <a:r>
              <a:rPr lang="en-US" sz="2000" b="1" dirty="0">
                <a:latin typeface="+mn-lt"/>
              </a:rPr>
              <a:t>one year extension</a:t>
            </a:r>
            <a:r>
              <a:rPr lang="en-US" sz="2000" dirty="0">
                <a:latin typeface="+mn-lt"/>
              </a:rPr>
              <a:t>)</a:t>
            </a:r>
            <a:r>
              <a:rPr lang="sv-SE" sz="1600" dirty="0">
                <a:latin typeface="+mn-lt"/>
              </a:rPr>
              <a:t/>
            </a:r>
            <a:br>
              <a:rPr lang="sv-SE" sz="1600" dirty="0">
                <a:latin typeface="+mn-lt"/>
              </a:rPr>
            </a:br>
            <a:endParaRPr lang="zh-CN" altLang="en-US" sz="1600" dirty="0">
              <a:solidFill>
                <a:srgbClr val="0070C0"/>
              </a:solidFill>
              <a:latin typeface="+mn-lt"/>
              <a:ea typeface="黑体" panose="02010609060101010101" pitchFamily="49" charset="-122"/>
            </a:endParaRPr>
          </a:p>
        </p:txBody>
      </p:sp>
      <p:pic>
        <p:nvPicPr>
          <p:cNvPr id="5" name="Picture 3">
            <a:extLst>
              <a:ext uri="{FF2B5EF4-FFF2-40B4-BE49-F238E27FC236}">
                <a16:creationId xmlns:a16="http://schemas.microsoft.com/office/drawing/2014/main" id="{38027B0E-CC99-43D6-A2BE-7D851D5A9DE9}"/>
              </a:ext>
            </a:extLst>
          </p:cNvPr>
          <p:cNvPicPr>
            <a:picLocks noChangeAspect="1" noChangeArrowheads="1"/>
          </p:cNvPicPr>
          <p:nvPr/>
        </p:nvPicPr>
        <p:blipFill>
          <a:blip r:embed="rId3"/>
          <a:srcRect/>
          <a:stretch>
            <a:fillRect/>
          </a:stretch>
        </p:blipFill>
        <p:spPr bwMode="auto">
          <a:xfrm>
            <a:off x="10318681" y="188624"/>
            <a:ext cx="1620133" cy="916704"/>
          </a:xfrm>
          <a:prstGeom prst="rect">
            <a:avLst/>
          </a:prstGeom>
          <a:noFill/>
          <a:ln w="9525">
            <a:noFill/>
            <a:miter lim="800000"/>
            <a:headEnd/>
            <a:tailEnd/>
          </a:ln>
          <a:effectLst/>
        </p:spPr>
      </p:pic>
      <p:pic>
        <p:nvPicPr>
          <p:cNvPr id="12" name="Picture 1" descr="C:\Users\Administrator\Pictures\mark.jpg">
            <a:extLst>
              <a:ext uri="{FF2B5EF4-FFF2-40B4-BE49-F238E27FC236}">
                <a16:creationId xmlns:a16="http://schemas.microsoft.com/office/drawing/2014/main" id="{2F637559-4135-4BC3-B1A1-84FA8DB0D3B4}"/>
              </a:ext>
            </a:extLst>
          </p:cNvPr>
          <p:cNvPicPr>
            <a:picLocks noChangeAspect="1" noChangeArrowheads="1"/>
          </p:cNvPicPr>
          <p:nvPr/>
        </p:nvPicPr>
        <p:blipFill>
          <a:blip r:embed="rId4"/>
          <a:srcRect/>
          <a:stretch>
            <a:fillRect/>
          </a:stretch>
        </p:blipFill>
        <p:spPr bwMode="auto">
          <a:xfrm>
            <a:off x="944411" y="5896168"/>
            <a:ext cx="1411883" cy="695326"/>
          </a:xfrm>
          <a:prstGeom prst="rect">
            <a:avLst/>
          </a:prstGeom>
          <a:noFill/>
        </p:spPr>
      </p:pic>
      <p:pic>
        <p:nvPicPr>
          <p:cNvPr id="13" name="Picture 3">
            <a:extLst>
              <a:ext uri="{FF2B5EF4-FFF2-40B4-BE49-F238E27FC236}">
                <a16:creationId xmlns:a16="http://schemas.microsoft.com/office/drawing/2014/main" id="{AFD4DB70-5910-4018-A0FE-3017397F3C7C}"/>
              </a:ext>
            </a:extLst>
          </p:cNvPr>
          <p:cNvPicPr>
            <a:picLocks noChangeAspect="1" noChangeArrowheads="1"/>
          </p:cNvPicPr>
          <p:nvPr/>
        </p:nvPicPr>
        <p:blipFill>
          <a:blip r:embed="rId5"/>
          <a:srcRect/>
          <a:stretch>
            <a:fillRect/>
          </a:stretch>
        </p:blipFill>
        <p:spPr bwMode="auto">
          <a:xfrm>
            <a:off x="2596482" y="5734322"/>
            <a:ext cx="2310021" cy="858192"/>
          </a:xfrm>
          <a:prstGeom prst="rect">
            <a:avLst/>
          </a:prstGeom>
          <a:noFill/>
          <a:ln w="9525">
            <a:noFill/>
            <a:miter lim="800000"/>
            <a:headEnd/>
            <a:tailEnd/>
          </a:ln>
          <a:effectLst/>
        </p:spPr>
      </p:pic>
      <p:pic>
        <p:nvPicPr>
          <p:cNvPr id="14" name="图片 5">
            <a:extLst>
              <a:ext uri="{FF2B5EF4-FFF2-40B4-BE49-F238E27FC236}">
                <a16:creationId xmlns:a16="http://schemas.microsoft.com/office/drawing/2014/main" id="{3F6710A3-3975-4A7F-810E-49512ED0890B}"/>
              </a:ext>
            </a:extLst>
          </p:cNvPr>
          <p:cNvPicPr>
            <a:picLocks noChangeAspect="1"/>
          </p:cNvPicPr>
          <p:nvPr/>
        </p:nvPicPr>
        <p:blipFill>
          <a:blip r:embed="rId6"/>
          <a:stretch>
            <a:fillRect/>
          </a:stretch>
        </p:blipFill>
        <p:spPr>
          <a:xfrm>
            <a:off x="5231594" y="5853371"/>
            <a:ext cx="608139" cy="738123"/>
          </a:xfrm>
          <a:prstGeom prst="rect">
            <a:avLst/>
          </a:prstGeom>
        </p:spPr>
      </p:pic>
      <p:pic>
        <p:nvPicPr>
          <p:cNvPr id="15" name="图片 6">
            <a:extLst>
              <a:ext uri="{FF2B5EF4-FFF2-40B4-BE49-F238E27FC236}">
                <a16:creationId xmlns:a16="http://schemas.microsoft.com/office/drawing/2014/main" id="{DA853C64-6D22-4DA5-9555-85D291CB2E06}"/>
              </a:ext>
            </a:extLst>
          </p:cNvPr>
          <p:cNvPicPr>
            <a:picLocks noChangeAspect="1"/>
          </p:cNvPicPr>
          <p:nvPr/>
        </p:nvPicPr>
        <p:blipFill>
          <a:blip r:embed="rId7"/>
          <a:stretch>
            <a:fillRect/>
          </a:stretch>
        </p:blipFill>
        <p:spPr>
          <a:xfrm>
            <a:off x="6304295" y="5733638"/>
            <a:ext cx="923925" cy="942975"/>
          </a:xfrm>
          <a:prstGeom prst="rect">
            <a:avLst/>
          </a:prstGeom>
        </p:spPr>
      </p:pic>
      <p:pic>
        <p:nvPicPr>
          <p:cNvPr id="16" name="Immagine 2">
            <a:extLst>
              <a:ext uri="{FF2B5EF4-FFF2-40B4-BE49-F238E27FC236}">
                <a16:creationId xmlns:a16="http://schemas.microsoft.com/office/drawing/2014/main" id="{FA3A348A-86B7-4555-8247-E5601E50BD2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584186" y="5686107"/>
            <a:ext cx="1991024" cy="905387"/>
          </a:xfrm>
          <a:prstGeom prst="rect">
            <a:avLst/>
          </a:prstGeom>
        </p:spPr>
      </p:pic>
    </p:spTree>
    <p:extLst>
      <p:ext uri="{BB962C8B-B14F-4D97-AF65-F5344CB8AC3E}">
        <p14:creationId xmlns:p14="http://schemas.microsoft.com/office/powerpoint/2010/main" val="3728366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1F3D18-7CA6-45C1-B35F-B99F736F43B4}"/>
              </a:ext>
            </a:extLst>
          </p:cNvPr>
          <p:cNvSpPr>
            <a:spLocks noGrp="1"/>
          </p:cNvSpPr>
          <p:nvPr>
            <p:ph type="title"/>
          </p:nvPr>
        </p:nvSpPr>
        <p:spPr>
          <a:xfrm>
            <a:off x="796130" y="758187"/>
            <a:ext cx="10548342" cy="4745120"/>
          </a:xfrm>
        </p:spPr>
        <p:txBody>
          <a:bodyPr>
            <a:noAutofit/>
          </a:bodyPr>
          <a:lstStyle/>
          <a:p>
            <a:r>
              <a:rPr lang="en-US" sz="2800" b="1" dirty="0">
                <a:latin typeface="+mn-lt"/>
              </a:rPr>
              <a:t>Lot 4’s main planned activities in 2021 (1</a:t>
            </a:r>
            <a:r>
              <a:rPr lang="en-US" sz="2800" b="1" dirty="0" smtClean="0">
                <a:latin typeface="+mn-lt"/>
              </a:rPr>
              <a:t>):</a:t>
            </a:r>
            <a:br>
              <a:rPr lang="en-US" sz="2800" b="1" dirty="0" smtClean="0">
                <a:latin typeface="+mn-lt"/>
              </a:rPr>
            </a:br>
            <a:r>
              <a:rPr lang="en-US" sz="2800" b="1" dirty="0" smtClean="0">
                <a:latin typeface="+mn-lt"/>
              </a:rPr>
              <a:t>2021</a:t>
            </a:r>
            <a:r>
              <a:rPr lang="zh-CN" altLang="sv-SE" sz="2800" b="1" dirty="0" smtClean="0">
                <a:latin typeface="+mn-lt"/>
              </a:rPr>
              <a:t>年</a:t>
            </a:r>
            <a:r>
              <a:rPr lang="sv-SE" altLang="zh-CN" sz="2800" b="1" dirty="0">
                <a:latin typeface="+mn-lt"/>
              </a:rPr>
              <a:t>Lot 4</a:t>
            </a:r>
            <a:r>
              <a:rPr lang="zh-CN" altLang="sv-SE" sz="2800" b="1" dirty="0">
                <a:latin typeface="+mn-lt"/>
              </a:rPr>
              <a:t>水车项</a:t>
            </a:r>
            <a:r>
              <a:rPr lang="zh-CN" altLang="sv-SE" sz="2800" b="1" dirty="0" smtClean="0">
                <a:latin typeface="+mn-lt"/>
              </a:rPr>
              <a:t>目</a:t>
            </a:r>
            <a:r>
              <a:rPr lang="zh-CN" altLang="sv-SE" sz="2800" b="1" dirty="0">
                <a:latin typeface="+mn-lt"/>
              </a:rPr>
              <a:t>工作计划</a:t>
            </a:r>
            <a:r>
              <a:rPr lang="sv-SE" altLang="zh-CN" sz="2800" b="1" dirty="0" smtClean="0">
                <a:latin typeface="+mn-lt"/>
              </a:rPr>
              <a:t>(1):</a:t>
            </a:r>
            <a:r>
              <a:rPr lang="en-US" sz="2400" b="1" dirty="0">
                <a:latin typeface="+mn-lt"/>
              </a:rPr>
              <a:t/>
            </a:r>
            <a:br>
              <a:rPr lang="en-US" sz="2400" b="1" dirty="0">
                <a:latin typeface="+mn-lt"/>
              </a:rPr>
            </a:br>
            <a:r>
              <a:rPr lang="sv-SE" sz="1600" dirty="0">
                <a:latin typeface="+mn-lt"/>
              </a:rPr>
              <a:t/>
            </a:r>
            <a:br>
              <a:rPr lang="sv-SE" sz="1600" dirty="0">
                <a:latin typeface="+mn-lt"/>
              </a:rPr>
            </a:br>
            <a:r>
              <a:rPr lang="sv-SE" sz="2000" dirty="0">
                <a:latin typeface="+mn-lt"/>
              </a:rPr>
              <a:t>1. </a:t>
            </a:r>
            <a:r>
              <a:rPr lang="en-US" sz="2000" b="1" dirty="0">
                <a:latin typeface="+mn-lt"/>
              </a:rPr>
              <a:t>One or two networking events </a:t>
            </a:r>
            <a:r>
              <a:rPr lang="en-US" sz="2000" dirty="0">
                <a:latin typeface="+mn-lt"/>
              </a:rPr>
              <a:t>organized by the EU-China Sustainable Hydropower Innovation Network focusing on green small hydropower and ecological restoration. </a:t>
            </a:r>
            <a:r>
              <a:rPr lang="sv-SE" sz="2000" dirty="0">
                <a:latin typeface="+mn-lt"/>
              </a:rPr>
              <a:t/>
            </a:r>
            <a:br>
              <a:rPr lang="sv-SE" sz="2000" dirty="0">
                <a:latin typeface="+mn-lt"/>
              </a:rPr>
            </a:br>
            <a:r>
              <a:rPr lang="en-US" sz="2000" dirty="0">
                <a:latin typeface="+mn-lt"/>
              </a:rPr>
              <a:t> </a:t>
            </a:r>
            <a:r>
              <a:rPr lang="sv-SE" sz="2000" dirty="0">
                <a:latin typeface="+mn-lt"/>
              </a:rPr>
              <a:t/>
            </a:r>
            <a:br>
              <a:rPr lang="sv-SE" sz="2000" dirty="0">
                <a:latin typeface="+mn-lt"/>
              </a:rPr>
            </a:br>
            <a:r>
              <a:rPr lang="sv-SE" sz="2000" dirty="0">
                <a:latin typeface="+mn-lt"/>
              </a:rPr>
              <a:t>2. </a:t>
            </a:r>
            <a:r>
              <a:rPr lang="en-US" sz="2000" b="1" dirty="0">
                <a:latin typeface="+mn-lt"/>
              </a:rPr>
              <a:t>One business promotion event </a:t>
            </a:r>
            <a:r>
              <a:rPr lang="en-US" sz="2000" dirty="0">
                <a:latin typeface="+mn-lt"/>
              </a:rPr>
              <a:t>organized by the EU-China Sustainable Hydropower Innovation Network focusing on green small hydropower and ecological restoration. </a:t>
            </a:r>
            <a:r>
              <a:rPr lang="sv-SE" sz="2000" dirty="0">
                <a:latin typeface="+mn-lt"/>
              </a:rPr>
              <a:t/>
            </a:r>
            <a:br>
              <a:rPr lang="sv-SE" sz="2000" dirty="0">
                <a:latin typeface="+mn-lt"/>
              </a:rPr>
            </a:br>
            <a:r>
              <a:rPr lang="en-US" sz="2000" dirty="0">
                <a:latin typeface="+mn-lt"/>
              </a:rPr>
              <a:t> </a:t>
            </a:r>
            <a:r>
              <a:rPr lang="sv-SE" sz="2000" dirty="0">
                <a:latin typeface="+mn-lt"/>
              </a:rPr>
              <a:t/>
            </a:r>
            <a:br>
              <a:rPr lang="sv-SE" sz="2000" dirty="0">
                <a:latin typeface="+mn-lt"/>
              </a:rPr>
            </a:br>
            <a:r>
              <a:rPr lang="sv-SE" sz="2000" dirty="0">
                <a:latin typeface="+mn-lt"/>
              </a:rPr>
              <a:t>3. </a:t>
            </a:r>
            <a:r>
              <a:rPr lang="en-US" sz="2000" b="1" dirty="0">
                <a:latin typeface="+mn-lt"/>
              </a:rPr>
              <a:t>International Symposium on Water-Energy Nexus and Sustainable Hydropower Development</a:t>
            </a:r>
            <a:r>
              <a:rPr lang="en-US" sz="2000" dirty="0">
                <a:latin typeface="+mn-lt"/>
              </a:rPr>
              <a:t>, including field study in the </a:t>
            </a:r>
            <a:r>
              <a:rPr lang="en-US" sz="2000" dirty="0" err="1">
                <a:latin typeface="+mn-lt"/>
              </a:rPr>
              <a:t>Yalong</a:t>
            </a:r>
            <a:r>
              <a:rPr lang="en-US" sz="2000" dirty="0">
                <a:latin typeface="+mn-lt"/>
              </a:rPr>
              <a:t> River Basin</a:t>
            </a:r>
            <a:r>
              <a:rPr lang="sv-SE" sz="2000" dirty="0">
                <a:latin typeface="+mn-lt"/>
              </a:rPr>
              <a:t/>
            </a:r>
            <a:br>
              <a:rPr lang="sv-SE" sz="2000" dirty="0">
                <a:latin typeface="+mn-lt"/>
              </a:rPr>
            </a:br>
            <a:r>
              <a:rPr lang="en-US" sz="2000" dirty="0">
                <a:latin typeface="+mn-lt"/>
              </a:rPr>
              <a:t> </a:t>
            </a:r>
            <a:r>
              <a:rPr lang="sv-SE" sz="2000" dirty="0">
                <a:latin typeface="+mn-lt"/>
              </a:rPr>
              <a:t/>
            </a:r>
            <a:br>
              <a:rPr lang="sv-SE" sz="2000" dirty="0">
                <a:latin typeface="+mn-lt"/>
              </a:rPr>
            </a:br>
            <a:r>
              <a:rPr lang="sv-SE" sz="2000" dirty="0">
                <a:latin typeface="+mn-lt"/>
              </a:rPr>
              <a:t>4. </a:t>
            </a:r>
            <a:r>
              <a:rPr lang="en-US" sz="2000" dirty="0">
                <a:latin typeface="+mn-lt"/>
              </a:rPr>
              <a:t>Finalization of the </a:t>
            </a:r>
            <a:r>
              <a:rPr lang="en-US" sz="2000" b="1" dirty="0">
                <a:latin typeface="+mn-lt"/>
              </a:rPr>
              <a:t>technical study </a:t>
            </a:r>
            <a:r>
              <a:rPr lang="en-US" sz="2000" dirty="0">
                <a:latin typeface="+mn-lt"/>
              </a:rPr>
              <a:t>that includes (</a:t>
            </a:r>
            <a:r>
              <a:rPr lang="en-US" sz="2000" dirty="0" err="1">
                <a:latin typeface="+mn-lt"/>
              </a:rPr>
              <a:t>i</a:t>
            </a:r>
            <a:r>
              <a:rPr lang="en-US" sz="2000" dirty="0">
                <a:latin typeface="+mn-lt"/>
              </a:rPr>
              <a:t>) results from the demonstration project in </a:t>
            </a:r>
            <a:r>
              <a:rPr lang="en-US" sz="2000" dirty="0" err="1" smtClean="0">
                <a:latin typeface="+mn-lt"/>
              </a:rPr>
              <a:t>Panxi</a:t>
            </a:r>
            <a:r>
              <a:rPr lang="en-US" sz="2000" dirty="0" smtClean="0">
                <a:latin typeface="+mn-lt"/>
              </a:rPr>
              <a:t> (</a:t>
            </a:r>
            <a:r>
              <a:rPr lang="zh-CN" altLang="sv-SE" sz="2000" dirty="0" smtClean="0">
                <a:latin typeface="+mn-lt"/>
              </a:rPr>
              <a:t>盘溪流域</a:t>
            </a:r>
            <a:r>
              <a:rPr lang="en-US" sz="2000" dirty="0" smtClean="0">
                <a:latin typeface="+mn-lt"/>
              </a:rPr>
              <a:t>), </a:t>
            </a:r>
            <a:r>
              <a:rPr lang="en-US" sz="2000" dirty="0">
                <a:latin typeface="+mn-lt"/>
              </a:rPr>
              <a:t>(ii) technical solutions to implement green hydropower standards in China</a:t>
            </a:r>
            <a:br>
              <a:rPr lang="en-US" sz="2000" dirty="0">
                <a:latin typeface="+mn-lt"/>
              </a:rPr>
            </a:br>
            <a:r>
              <a:rPr lang="en-US" sz="2000" dirty="0">
                <a:latin typeface="+mn-lt"/>
              </a:rPr>
              <a:t/>
            </a:r>
            <a:br>
              <a:rPr lang="en-US" sz="2000" dirty="0">
                <a:latin typeface="+mn-lt"/>
              </a:rPr>
            </a:br>
            <a:r>
              <a:rPr lang="en-US" sz="2000" dirty="0">
                <a:latin typeface="+mn-lt"/>
              </a:rPr>
              <a:t>5. </a:t>
            </a:r>
            <a:r>
              <a:rPr lang="en-US" sz="2000" b="1" dirty="0">
                <a:latin typeface="+mn-lt"/>
              </a:rPr>
              <a:t>Policy synthesis </a:t>
            </a:r>
            <a:r>
              <a:rPr lang="en-US" sz="2000" dirty="0">
                <a:latin typeface="+mn-lt"/>
              </a:rPr>
              <a:t>on key learnings of implementing integrated water and energy planning in EU</a:t>
            </a:r>
            <a:endParaRPr lang="zh-CN" altLang="en-US" sz="1600" strike="sngStrike" dirty="0">
              <a:solidFill>
                <a:srgbClr val="FF0000"/>
              </a:solidFill>
              <a:latin typeface="+mn-lt"/>
              <a:ea typeface="黑体" panose="02010609060101010101" pitchFamily="49" charset="-122"/>
            </a:endParaRPr>
          </a:p>
        </p:txBody>
      </p:sp>
      <p:pic>
        <p:nvPicPr>
          <p:cNvPr id="5" name="Picture 3">
            <a:extLst>
              <a:ext uri="{FF2B5EF4-FFF2-40B4-BE49-F238E27FC236}">
                <a16:creationId xmlns:a16="http://schemas.microsoft.com/office/drawing/2014/main" id="{38027B0E-CC99-43D6-A2BE-7D851D5A9DE9}"/>
              </a:ext>
            </a:extLst>
          </p:cNvPr>
          <p:cNvPicPr>
            <a:picLocks noChangeAspect="1" noChangeArrowheads="1"/>
          </p:cNvPicPr>
          <p:nvPr/>
        </p:nvPicPr>
        <p:blipFill>
          <a:blip r:embed="rId2"/>
          <a:srcRect/>
          <a:stretch>
            <a:fillRect/>
          </a:stretch>
        </p:blipFill>
        <p:spPr bwMode="auto">
          <a:xfrm>
            <a:off x="10318681" y="188624"/>
            <a:ext cx="1620133" cy="916704"/>
          </a:xfrm>
          <a:prstGeom prst="rect">
            <a:avLst/>
          </a:prstGeom>
          <a:noFill/>
          <a:ln w="9525">
            <a:noFill/>
            <a:miter lim="800000"/>
            <a:headEnd/>
            <a:tailEnd/>
          </a:ln>
          <a:effectLst/>
        </p:spPr>
      </p:pic>
      <p:pic>
        <p:nvPicPr>
          <p:cNvPr id="12" name="Picture 1" descr="C:\Users\Administrator\Pictures\mark.jpg">
            <a:extLst>
              <a:ext uri="{FF2B5EF4-FFF2-40B4-BE49-F238E27FC236}">
                <a16:creationId xmlns:a16="http://schemas.microsoft.com/office/drawing/2014/main" id="{A4DC99C2-5733-457D-9C04-EA9CAF8FEC28}"/>
              </a:ext>
            </a:extLst>
          </p:cNvPr>
          <p:cNvPicPr>
            <a:picLocks noChangeAspect="1" noChangeArrowheads="1"/>
          </p:cNvPicPr>
          <p:nvPr/>
        </p:nvPicPr>
        <p:blipFill>
          <a:blip r:embed="rId3"/>
          <a:srcRect/>
          <a:stretch>
            <a:fillRect/>
          </a:stretch>
        </p:blipFill>
        <p:spPr bwMode="auto">
          <a:xfrm>
            <a:off x="944411" y="5896168"/>
            <a:ext cx="1411883" cy="695326"/>
          </a:xfrm>
          <a:prstGeom prst="rect">
            <a:avLst/>
          </a:prstGeom>
          <a:noFill/>
        </p:spPr>
      </p:pic>
      <p:pic>
        <p:nvPicPr>
          <p:cNvPr id="13" name="Picture 3">
            <a:extLst>
              <a:ext uri="{FF2B5EF4-FFF2-40B4-BE49-F238E27FC236}">
                <a16:creationId xmlns:a16="http://schemas.microsoft.com/office/drawing/2014/main" id="{8496A797-A01A-4DA1-B5C7-EDC2BFB8312B}"/>
              </a:ext>
            </a:extLst>
          </p:cNvPr>
          <p:cNvPicPr>
            <a:picLocks noChangeAspect="1" noChangeArrowheads="1"/>
          </p:cNvPicPr>
          <p:nvPr/>
        </p:nvPicPr>
        <p:blipFill>
          <a:blip r:embed="rId4"/>
          <a:srcRect/>
          <a:stretch>
            <a:fillRect/>
          </a:stretch>
        </p:blipFill>
        <p:spPr bwMode="auto">
          <a:xfrm>
            <a:off x="2596482" y="5734322"/>
            <a:ext cx="2310021" cy="858192"/>
          </a:xfrm>
          <a:prstGeom prst="rect">
            <a:avLst/>
          </a:prstGeom>
          <a:noFill/>
          <a:ln w="9525">
            <a:noFill/>
            <a:miter lim="800000"/>
            <a:headEnd/>
            <a:tailEnd/>
          </a:ln>
          <a:effectLst/>
        </p:spPr>
      </p:pic>
      <p:pic>
        <p:nvPicPr>
          <p:cNvPr id="14" name="图片 5">
            <a:extLst>
              <a:ext uri="{FF2B5EF4-FFF2-40B4-BE49-F238E27FC236}">
                <a16:creationId xmlns:a16="http://schemas.microsoft.com/office/drawing/2014/main" id="{C660BA34-0C76-4074-9FB7-AE74E31F895B}"/>
              </a:ext>
            </a:extLst>
          </p:cNvPr>
          <p:cNvPicPr>
            <a:picLocks noChangeAspect="1"/>
          </p:cNvPicPr>
          <p:nvPr/>
        </p:nvPicPr>
        <p:blipFill>
          <a:blip r:embed="rId5"/>
          <a:stretch>
            <a:fillRect/>
          </a:stretch>
        </p:blipFill>
        <p:spPr>
          <a:xfrm>
            <a:off x="5231594" y="5853371"/>
            <a:ext cx="608139" cy="738123"/>
          </a:xfrm>
          <a:prstGeom prst="rect">
            <a:avLst/>
          </a:prstGeom>
        </p:spPr>
      </p:pic>
      <p:pic>
        <p:nvPicPr>
          <p:cNvPr id="15" name="图片 6">
            <a:extLst>
              <a:ext uri="{FF2B5EF4-FFF2-40B4-BE49-F238E27FC236}">
                <a16:creationId xmlns:a16="http://schemas.microsoft.com/office/drawing/2014/main" id="{7F630C55-2186-4BB3-9809-2554F696B5CD}"/>
              </a:ext>
            </a:extLst>
          </p:cNvPr>
          <p:cNvPicPr>
            <a:picLocks noChangeAspect="1"/>
          </p:cNvPicPr>
          <p:nvPr/>
        </p:nvPicPr>
        <p:blipFill>
          <a:blip r:embed="rId6"/>
          <a:stretch>
            <a:fillRect/>
          </a:stretch>
        </p:blipFill>
        <p:spPr>
          <a:xfrm>
            <a:off x="6304295" y="5733638"/>
            <a:ext cx="923925" cy="942975"/>
          </a:xfrm>
          <a:prstGeom prst="rect">
            <a:avLst/>
          </a:prstGeom>
        </p:spPr>
      </p:pic>
      <p:pic>
        <p:nvPicPr>
          <p:cNvPr id="16" name="Immagine 2">
            <a:extLst>
              <a:ext uri="{FF2B5EF4-FFF2-40B4-BE49-F238E27FC236}">
                <a16:creationId xmlns:a16="http://schemas.microsoft.com/office/drawing/2014/main" id="{1B653918-369E-44FA-BF92-A421C337A8F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84186" y="5686107"/>
            <a:ext cx="1991024" cy="905387"/>
          </a:xfrm>
          <a:prstGeom prst="rect">
            <a:avLst/>
          </a:prstGeom>
        </p:spPr>
      </p:pic>
    </p:spTree>
    <p:extLst>
      <p:ext uri="{BB962C8B-B14F-4D97-AF65-F5344CB8AC3E}">
        <p14:creationId xmlns:p14="http://schemas.microsoft.com/office/powerpoint/2010/main" val="428165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1F3D18-7CA6-45C1-B35F-B99F736F43B4}"/>
              </a:ext>
            </a:extLst>
          </p:cNvPr>
          <p:cNvSpPr>
            <a:spLocks noGrp="1"/>
          </p:cNvSpPr>
          <p:nvPr>
            <p:ph type="title"/>
          </p:nvPr>
        </p:nvSpPr>
        <p:spPr>
          <a:xfrm>
            <a:off x="771416" y="842133"/>
            <a:ext cx="10843935" cy="4745120"/>
          </a:xfrm>
        </p:spPr>
        <p:txBody>
          <a:bodyPr>
            <a:noAutofit/>
          </a:bodyPr>
          <a:lstStyle/>
          <a:p>
            <a:r>
              <a:rPr lang="en-US" sz="2800" b="1" dirty="0">
                <a:latin typeface="+mn-lt"/>
              </a:rPr>
              <a:t>Lot 4’s main planned activities in 2021 (2</a:t>
            </a:r>
            <a:r>
              <a:rPr lang="en-US" sz="2800" b="1" dirty="0" smtClean="0">
                <a:latin typeface="+mn-lt"/>
              </a:rPr>
              <a:t>):</a:t>
            </a:r>
            <a:br>
              <a:rPr lang="en-US" sz="2800" b="1" dirty="0" smtClean="0">
                <a:latin typeface="+mn-lt"/>
              </a:rPr>
            </a:br>
            <a:r>
              <a:rPr lang="en-US" sz="2800" b="1" dirty="0">
                <a:latin typeface="+mn-lt"/>
              </a:rPr>
              <a:t>2021</a:t>
            </a:r>
            <a:r>
              <a:rPr lang="zh-CN" altLang="sv-SE" sz="2800" b="1" dirty="0">
                <a:latin typeface="+mn-lt"/>
              </a:rPr>
              <a:t>年</a:t>
            </a:r>
            <a:r>
              <a:rPr lang="sv-SE" altLang="zh-CN" sz="2800" b="1" dirty="0">
                <a:latin typeface="+mn-lt"/>
              </a:rPr>
              <a:t>Lot 4</a:t>
            </a:r>
            <a:r>
              <a:rPr lang="zh-CN" altLang="sv-SE" sz="2800" b="1" dirty="0">
                <a:latin typeface="+mn-lt"/>
              </a:rPr>
              <a:t>水车项目工作计划</a:t>
            </a:r>
            <a:r>
              <a:rPr lang="sv-SE" altLang="zh-CN" sz="2800" b="1" dirty="0" smtClean="0">
                <a:latin typeface="+mn-lt"/>
              </a:rPr>
              <a:t>(2):</a:t>
            </a:r>
            <a:r>
              <a:rPr lang="en-US" sz="2400" b="1" dirty="0" smtClean="0">
                <a:latin typeface="+mn-lt"/>
              </a:rPr>
              <a:t/>
            </a:r>
            <a:br>
              <a:rPr lang="en-US" sz="2400" b="1" dirty="0" smtClean="0">
                <a:latin typeface="+mn-lt"/>
              </a:rPr>
            </a:br>
            <a:r>
              <a:rPr lang="sv-SE" sz="1600" dirty="0">
                <a:latin typeface="+mn-lt"/>
              </a:rPr>
              <a:t/>
            </a:r>
            <a:br>
              <a:rPr lang="sv-SE" sz="1600" dirty="0">
                <a:latin typeface="+mn-lt"/>
              </a:rPr>
            </a:br>
            <a:r>
              <a:rPr lang="sv-SE" sz="2000" dirty="0">
                <a:latin typeface="+mn-lt"/>
              </a:rPr>
              <a:t>6. </a:t>
            </a:r>
            <a:r>
              <a:rPr lang="en-US" sz="2000" dirty="0">
                <a:latin typeface="+mn-lt"/>
              </a:rPr>
              <a:t>Application of the </a:t>
            </a:r>
            <a:r>
              <a:rPr lang="en-US" sz="2000" b="1" dirty="0">
                <a:latin typeface="+mn-lt"/>
              </a:rPr>
              <a:t>cost and benefit analysis for pumped hydro storage</a:t>
            </a:r>
            <a:r>
              <a:rPr lang="en-US" sz="2000" dirty="0">
                <a:latin typeface="+mn-lt"/>
              </a:rPr>
              <a:t> case </a:t>
            </a:r>
            <a:r>
              <a:rPr lang="en-US" sz="2000" dirty="0" smtClean="0">
                <a:latin typeface="+mn-lt"/>
              </a:rPr>
              <a:t>study.</a:t>
            </a:r>
            <a:r>
              <a:rPr lang="sv-SE" sz="2000" dirty="0">
                <a:latin typeface="+mn-lt"/>
              </a:rPr>
              <a:t/>
            </a:r>
            <a:br>
              <a:rPr lang="sv-SE" sz="2000" dirty="0">
                <a:latin typeface="+mn-lt"/>
              </a:rPr>
            </a:br>
            <a:r>
              <a:rPr lang="en-US" sz="2000" dirty="0">
                <a:latin typeface="+mn-lt"/>
              </a:rPr>
              <a:t> </a:t>
            </a:r>
            <a:r>
              <a:rPr lang="sv-SE" sz="2000" dirty="0">
                <a:latin typeface="+mn-lt"/>
              </a:rPr>
              <a:t/>
            </a:r>
            <a:br>
              <a:rPr lang="sv-SE" sz="2000" dirty="0">
                <a:latin typeface="+mn-lt"/>
              </a:rPr>
            </a:br>
            <a:r>
              <a:rPr lang="sv-SE" sz="2000" dirty="0">
                <a:latin typeface="+mn-lt"/>
              </a:rPr>
              <a:t>7. </a:t>
            </a:r>
            <a:r>
              <a:rPr lang="en-US" sz="2000" b="1" dirty="0">
                <a:latin typeface="+mn-lt"/>
              </a:rPr>
              <a:t>Delegation visit to the Nordic countries </a:t>
            </a:r>
            <a:r>
              <a:rPr lang="sv-SE" altLang="zh-CN" sz="2000" dirty="0" err="1" smtClean="0">
                <a:latin typeface="+mn-lt"/>
              </a:rPr>
              <a:t>focusing</a:t>
            </a:r>
            <a:r>
              <a:rPr lang="sv-SE" altLang="zh-CN" sz="2000" dirty="0" smtClean="0">
                <a:latin typeface="+mn-lt"/>
              </a:rPr>
              <a:t> on regional </a:t>
            </a:r>
            <a:r>
              <a:rPr lang="sv-SE" altLang="zh-CN" sz="2000" dirty="0" err="1" smtClean="0">
                <a:latin typeface="+mn-lt"/>
              </a:rPr>
              <a:t>energy</a:t>
            </a:r>
            <a:r>
              <a:rPr lang="sv-SE" altLang="zh-CN" sz="2000" dirty="0" smtClean="0">
                <a:latin typeface="+mn-lt"/>
              </a:rPr>
              <a:t> </a:t>
            </a:r>
            <a:r>
              <a:rPr lang="sv-SE" altLang="zh-CN" sz="2000" dirty="0" err="1" smtClean="0">
                <a:latin typeface="+mn-lt"/>
              </a:rPr>
              <a:t>cooperation</a:t>
            </a:r>
            <a:r>
              <a:rPr lang="sv-SE" altLang="zh-CN" sz="2000" dirty="0" smtClean="0">
                <a:latin typeface="+mn-lt"/>
              </a:rPr>
              <a:t>, </a:t>
            </a:r>
            <a:r>
              <a:rPr lang="sv-SE" altLang="zh-CN" sz="2000" dirty="0" err="1" smtClean="0">
                <a:latin typeface="+mn-lt"/>
              </a:rPr>
              <a:t>environmental</a:t>
            </a:r>
            <a:r>
              <a:rPr lang="sv-SE" altLang="zh-CN" sz="2000" dirty="0" smtClean="0">
                <a:latin typeface="+mn-lt"/>
              </a:rPr>
              <a:t> </a:t>
            </a:r>
            <a:r>
              <a:rPr lang="sv-SE" altLang="zh-CN" sz="2000" dirty="0" err="1" smtClean="0">
                <a:latin typeface="+mn-lt"/>
              </a:rPr>
              <a:t>mitigation</a:t>
            </a:r>
            <a:r>
              <a:rPr lang="sv-SE" altLang="zh-CN" sz="2000" dirty="0" smtClean="0">
                <a:latin typeface="+mn-lt"/>
              </a:rPr>
              <a:t> </a:t>
            </a:r>
            <a:r>
              <a:rPr lang="sv-SE" altLang="zh-CN" sz="2000" dirty="0" err="1" smtClean="0">
                <a:latin typeface="+mn-lt"/>
              </a:rPr>
              <a:t>measures</a:t>
            </a:r>
            <a:r>
              <a:rPr lang="sv-SE" altLang="zh-CN" sz="2000" dirty="0" smtClean="0">
                <a:latin typeface="+mn-lt"/>
              </a:rPr>
              <a:t> and </a:t>
            </a:r>
            <a:r>
              <a:rPr lang="sv-SE" altLang="zh-CN" sz="2000" dirty="0" err="1" smtClean="0">
                <a:latin typeface="+mn-lt"/>
              </a:rPr>
              <a:t>ecosystem</a:t>
            </a:r>
            <a:r>
              <a:rPr lang="sv-SE" altLang="zh-CN" sz="2000" dirty="0" smtClean="0">
                <a:latin typeface="+mn-lt"/>
              </a:rPr>
              <a:t> restoration </a:t>
            </a:r>
            <a:r>
              <a:rPr lang="sv-SE" altLang="zh-CN" sz="2000" dirty="0" err="1" smtClean="0">
                <a:latin typeface="+mn-lt"/>
              </a:rPr>
              <a:t>measures</a:t>
            </a:r>
            <a:r>
              <a:rPr lang="sv-SE" altLang="zh-CN" sz="2000" dirty="0" smtClean="0">
                <a:latin typeface="+mn-lt"/>
              </a:rPr>
              <a:t> </a:t>
            </a:r>
            <a:r>
              <a:rPr lang="en-US" sz="2000" dirty="0" smtClean="0">
                <a:latin typeface="+mn-lt"/>
              </a:rPr>
              <a:t>(depending </a:t>
            </a:r>
            <a:r>
              <a:rPr lang="en-US" sz="2000" dirty="0">
                <a:latin typeface="+mn-lt"/>
              </a:rPr>
              <a:t>on the travel </a:t>
            </a:r>
            <a:r>
              <a:rPr lang="en-US" sz="2000" dirty="0" smtClean="0">
                <a:latin typeface="+mn-lt"/>
              </a:rPr>
              <a:t>restrictions).</a:t>
            </a:r>
            <a:r>
              <a:rPr lang="sv-SE" sz="2000" dirty="0">
                <a:latin typeface="+mn-lt"/>
              </a:rPr>
              <a:t/>
            </a:r>
            <a:br>
              <a:rPr lang="sv-SE" sz="2000" dirty="0">
                <a:latin typeface="+mn-lt"/>
              </a:rPr>
            </a:br>
            <a:r>
              <a:rPr lang="en-US" sz="2000" dirty="0">
                <a:latin typeface="+mn-lt"/>
              </a:rPr>
              <a:t> </a:t>
            </a:r>
            <a:r>
              <a:rPr lang="sv-SE" sz="2000" dirty="0">
                <a:latin typeface="+mn-lt"/>
              </a:rPr>
              <a:t/>
            </a:r>
            <a:br>
              <a:rPr lang="sv-SE" sz="2000" dirty="0">
                <a:latin typeface="+mn-lt"/>
              </a:rPr>
            </a:br>
            <a:r>
              <a:rPr lang="sv-SE" sz="2000" dirty="0">
                <a:latin typeface="+mn-lt"/>
              </a:rPr>
              <a:t>8. </a:t>
            </a:r>
            <a:r>
              <a:rPr lang="en-US" sz="2000" dirty="0">
                <a:latin typeface="+mn-lt"/>
              </a:rPr>
              <a:t>Finalization of the study: </a:t>
            </a:r>
            <a:r>
              <a:rPr lang="en-US" sz="2000" b="1" dirty="0">
                <a:latin typeface="+mn-lt"/>
              </a:rPr>
              <a:t>Potential of energy storage integration for </a:t>
            </a:r>
            <a:r>
              <a:rPr lang="sv-SE" altLang="zh-CN" sz="2000" b="1" dirty="0" err="1" smtClean="0">
                <a:latin typeface="+mn-lt"/>
              </a:rPr>
              <a:t>renewable</a:t>
            </a:r>
            <a:r>
              <a:rPr lang="sv-SE" altLang="zh-CN" sz="2000" b="1" dirty="0" smtClean="0">
                <a:latin typeface="+mn-lt"/>
              </a:rPr>
              <a:t> </a:t>
            </a:r>
            <a:r>
              <a:rPr lang="sv-SE" altLang="zh-CN" sz="2000" b="1" dirty="0" err="1" smtClean="0">
                <a:latin typeface="+mn-lt"/>
              </a:rPr>
              <a:t>energy</a:t>
            </a:r>
            <a:r>
              <a:rPr lang="sv-SE" altLang="zh-CN" sz="2000" b="1" dirty="0" smtClean="0">
                <a:latin typeface="+mn-lt"/>
              </a:rPr>
              <a:t> system </a:t>
            </a:r>
            <a:r>
              <a:rPr lang="en-US" sz="2000" b="1" dirty="0" smtClean="0">
                <a:latin typeface="+mn-lt"/>
              </a:rPr>
              <a:t>development.</a:t>
            </a:r>
            <a:br>
              <a:rPr lang="en-US" sz="2000" b="1" dirty="0" smtClean="0">
                <a:latin typeface="+mn-lt"/>
              </a:rPr>
            </a:br>
            <a:r>
              <a:rPr lang="en-US" sz="2000" b="1" dirty="0">
                <a:latin typeface="+mn-lt"/>
              </a:rPr>
              <a:t/>
            </a:r>
            <a:br>
              <a:rPr lang="en-US" sz="2000" b="1" dirty="0">
                <a:latin typeface="+mn-lt"/>
              </a:rPr>
            </a:br>
            <a:r>
              <a:rPr lang="en-US" sz="2000" dirty="0" smtClean="0">
                <a:latin typeface="+mn-lt"/>
              </a:rPr>
              <a:t>9. Continuous</a:t>
            </a:r>
            <a:r>
              <a:rPr lang="en-US" sz="2000" b="1" dirty="0" smtClean="0">
                <a:latin typeface="+mn-lt"/>
              </a:rPr>
              <a:t> scoping </a:t>
            </a:r>
            <a:r>
              <a:rPr lang="en-US" sz="2000" b="1" dirty="0">
                <a:latin typeface="+mn-lt"/>
              </a:rPr>
              <a:t>and engagement </a:t>
            </a:r>
            <a:r>
              <a:rPr lang="en-US" sz="2000" b="1" dirty="0" smtClean="0">
                <a:latin typeface="+mn-lt"/>
              </a:rPr>
              <a:t>of relevant stakeholder </a:t>
            </a:r>
            <a:r>
              <a:rPr lang="en-US" sz="2000" dirty="0" smtClean="0">
                <a:latin typeface="+mn-lt"/>
              </a:rPr>
              <a:t>for deepened exchange under the </a:t>
            </a:r>
            <a:r>
              <a:rPr lang="en-US" sz="2000" b="1" dirty="0" smtClean="0">
                <a:latin typeface="+mn-lt"/>
              </a:rPr>
              <a:t>EU-China </a:t>
            </a:r>
            <a:r>
              <a:rPr lang="en-US" sz="2000" b="1" dirty="0">
                <a:latin typeface="+mn-lt"/>
              </a:rPr>
              <a:t>Sustainable Hydropower Innovation </a:t>
            </a:r>
            <a:r>
              <a:rPr lang="en-US" sz="2000" b="1" dirty="0" smtClean="0">
                <a:latin typeface="+mn-lt"/>
              </a:rPr>
              <a:t>Network</a:t>
            </a:r>
            <a:r>
              <a:rPr lang="zh-CN" altLang="sv-SE" sz="2000" b="1" dirty="0"/>
              <a:t>中欧可持续水电创新网络</a:t>
            </a:r>
            <a:r>
              <a:rPr lang="sv-SE" sz="2000" dirty="0">
                <a:latin typeface="+mn-lt"/>
              </a:rPr>
              <a:t/>
            </a:r>
            <a:br>
              <a:rPr lang="sv-SE" sz="2000" dirty="0">
                <a:latin typeface="+mn-lt"/>
              </a:rPr>
            </a:br>
            <a:r>
              <a:rPr lang="en-US" sz="2000" dirty="0">
                <a:latin typeface="+mn-lt"/>
              </a:rPr>
              <a:t> </a:t>
            </a:r>
            <a:r>
              <a:rPr lang="sv-SE" sz="2000" dirty="0">
                <a:latin typeface="+mn-lt"/>
              </a:rPr>
              <a:t/>
            </a:r>
            <a:br>
              <a:rPr lang="sv-SE" sz="2000" dirty="0">
                <a:latin typeface="+mn-lt"/>
              </a:rPr>
            </a:br>
            <a:r>
              <a:rPr lang="sv-SE" sz="2000" dirty="0" smtClean="0">
                <a:latin typeface="+mn-lt"/>
              </a:rPr>
              <a:t>10. </a:t>
            </a:r>
            <a:r>
              <a:rPr lang="en-US" sz="2000" dirty="0">
                <a:latin typeface="+mn-lt"/>
              </a:rPr>
              <a:t>Joint development of </a:t>
            </a:r>
            <a:r>
              <a:rPr lang="en-US" sz="2000" b="1" dirty="0">
                <a:latin typeface="+mn-lt"/>
              </a:rPr>
              <a:t>technical/policy recommendations </a:t>
            </a:r>
            <a:r>
              <a:rPr lang="en-US" sz="2000" dirty="0">
                <a:latin typeface="+mn-lt"/>
              </a:rPr>
              <a:t>based on completed project activities. </a:t>
            </a:r>
            <a:r>
              <a:rPr lang="sv-SE" sz="2000" dirty="0">
                <a:latin typeface="+mn-lt"/>
              </a:rPr>
              <a:t/>
            </a:r>
            <a:br>
              <a:rPr lang="sv-SE" sz="2000" dirty="0">
                <a:latin typeface="+mn-lt"/>
              </a:rPr>
            </a:br>
            <a:r>
              <a:rPr lang="en-US" sz="2000" dirty="0">
                <a:latin typeface="+mn-lt"/>
              </a:rPr>
              <a:t> </a:t>
            </a:r>
            <a:r>
              <a:rPr lang="sv-SE" sz="2000" dirty="0">
                <a:latin typeface="+mn-lt"/>
              </a:rPr>
              <a:t/>
            </a:r>
            <a:br>
              <a:rPr lang="sv-SE" sz="2000" dirty="0">
                <a:latin typeface="+mn-lt"/>
              </a:rPr>
            </a:br>
            <a:r>
              <a:rPr lang="sv-SE" sz="2000" dirty="0" smtClean="0">
                <a:latin typeface="+mn-lt"/>
              </a:rPr>
              <a:t>11. </a:t>
            </a:r>
            <a:r>
              <a:rPr lang="en-US" sz="2000" dirty="0">
                <a:latin typeface="+mn-lt"/>
              </a:rPr>
              <a:t>Active engagement in </a:t>
            </a:r>
            <a:r>
              <a:rPr lang="en-US" sz="2000" b="1" dirty="0">
                <a:latin typeface="+mn-lt"/>
              </a:rPr>
              <a:t>dialogue with the secretariats and other Lots </a:t>
            </a:r>
            <a:r>
              <a:rPr lang="en-US" sz="2000" dirty="0">
                <a:latin typeface="+mn-lt"/>
              </a:rPr>
              <a:t>regarding project implementation, policy dialogue process and future funding opportunities. </a:t>
            </a:r>
            <a:r>
              <a:rPr lang="sv-SE" sz="1600" dirty="0">
                <a:latin typeface="+mn-lt"/>
              </a:rPr>
              <a:t/>
            </a:r>
            <a:br>
              <a:rPr lang="sv-SE" sz="1600" dirty="0">
                <a:latin typeface="+mn-lt"/>
              </a:rPr>
            </a:br>
            <a:r>
              <a:rPr lang="sv-SE" sz="1600" dirty="0">
                <a:latin typeface="+mn-lt"/>
              </a:rPr>
              <a:t/>
            </a:r>
            <a:br>
              <a:rPr lang="sv-SE" sz="1600" dirty="0">
                <a:latin typeface="+mn-lt"/>
              </a:rPr>
            </a:br>
            <a:endParaRPr lang="zh-CN" altLang="en-US" sz="1600" dirty="0">
              <a:solidFill>
                <a:srgbClr val="0070C0"/>
              </a:solidFill>
              <a:latin typeface="+mn-lt"/>
              <a:ea typeface="黑体" panose="02010609060101010101" pitchFamily="49" charset="-122"/>
            </a:endParaRPr>
          </a:p>
        </p:txBody>
      </p:sp>
      <p:pic>
        <p:nvPicPr>
          <p:cNvPr id="5" name="Picture 3">
            <a:extLst>
              <a:ext uri="{FF2B5EF4-FFF2-40B4-BE49-F238E27FC236}">
                <a16:creationId xmlns:a16="http://schemas.microsoft.com/office/drawing/2014/main" id="{38027B0E-CC99-43D6-A2BE-7D851D5A9DE9}"/>
              </a:ext>
            </a:extLst>
          </p:cNvPr>
          <p:cNvPicPr>
            <a:picLocks noChangeAspect="1" noChangeArrowheads="1"/>
          </p:cNvPicPr>
          <p:nvPr/>
        </p:nvPicPr>
        <p:blipFill>
          <a:blip r:embed="rId3"/>
          <a:srcRect/>
          <a:stretch>
            <a:fillRect/>
          </a:stretch>
        </p:blipFill>
        <p:spPr bwMode="auto">
          <a:xfrm>
            <a:off x="10318681" y="188624"/>
            <a:ext cx="1620133" cy="916704"/>
          </a:xfrm>
          <a:prstGeom prst="rect">
            <a:avLst/>
          </a:prstGeom>
          <a:noFill/>
          <a:ln w="9525">
            <a:noFill/>
            <a:miter lim="800000"/>
            <a:headEnd/>
            <a:tailEnd/>
          </a:ln>
          <a:effectLst/>
        </p:spPr>
      </p:pic>
      <p:pic>
        <p:nvPicPr>
          <p:cNvPr id="12" name="Picture 1" descr="C:\Users\Administrator\Pictures\mark.jpg">
            <a:extLst>
              <a:ext uri="{FF2B5EF4-FFF2-40B4-BE49-F238E27FC236}">
                <a16:creationId xmlns:a16="http://schemas.microsoft.com/office/drawing/2014/main" id="{0042A719-6F30-417D-9D3C-B843F936A182}"/>
              </a:ext>
            </a:extLst>
          </p:cNvPr>
          <p:cNvPicPr>
            <a:picLocks noChangeAspect="1" noChangeArrowheads="1"/>
          </p:cNvPicPr>
          <p:nvPr/>
        </p:nvPicPr>
        <p:blipFill>
          <a:blip r:embed="rId4"/>
          <a:srcRect/>
          <a:stretch>
            <a:fillRect/>
          </a:stretch>
        </p:blipFill>
        <p:spPr bwMode="auto">
          <a:xfrm>
            <a:off x="944411" y="5896168"/>
            <a:ext cx="1411883" cy="695326"/>
          </a:xfrm>
          <a:prstGeom prst="rect">
            <a:avLst/>
          </a:prstGeom>
          <a:noFill/>
        </p:spPr>
      </p:pic>
      <p:pic>
        <p:nvPicPr>
          <p:cNvPr id="13" name="Picture 3">
            <a:extLst>
              <a:ext uri="{FF2B5EF4-FFF2-40B4-BE49-F238E27FC236}">
                <a16:creationId xmlns:a16="http://schemas.microsoft.com/office/drawing/2014/main" id="{E28E0504-53E0-47D6-B593-395A6BA5F908}"/>
              </a:ext>
            </a:extLst>
          </p:cNvPr>
          <p:cNvPicPr>
            <a:picLocks noChangeAspect="1" noChangeArrowheads="1"/>
          </p:cNvPicPr>
          <p:nvPr/>
        </p:nvPicPr>
        <p:blipFill>
          <a:blip r:embed="rId5"/>
          <a:srcRect/>
          <a:stretch>
            <a:fillRect/>
          </a:stretch>
        </p:blipFill>
        <p:spPr bwMode="auto">
          <a:xfrm>
            <a:off x="2596482" y="5734322"/>
            <a:ext cx="2310021" cy="858192"/>
          </a:xfrm>
          <a:prstGeom prst="rect">
            <a:avLst/>
          </a:prstGeom>
          <a:noFill/>
          <a:ln w="9525">
            <a:noFill/>
            <a:miter lim="800000"/>
            <a:headEnd/>
            <a:tailEnd/>
          </a:ln>
          <a:effectLst/>
        </p:spPr>
      </p:pic>
      <p:pic>
        <p:nvPicPr>
          <p:cNvPr id="14" name="图片 5">
            <a:extLst>
              <a:ext uri="{FF2B5EF4-FFF2-40B4-BE49-F238E27FC236}">
                <a16:creationId xmlns:a16="http://schemas.microsoft.com/office/drawing/2014/main" id="{448F25EA-6382-430F-B2DB-9DF0646E6B98}"/>
              </a:ext>
            </a:extLst>
          </p:cNvPr>
          <p:cNvPicPr>
            <a:picLocks noChangeAspect="1"/>
          </p:cNvPicPr>
          <p:nvPr/>
        </p:nvPicPr>
        <p:blipFill>
          <a:blip r:embed="rId6"/>
          <a:stretch>
            <a:fillRect/>
          </a:stretch>
        </p:blipFill>
        <p:spPr>
          <a:xfrm>
            <a:off x="5231594" y="5853371"/>
            <a:ext cx="608139" cy="738123"/>
          </a:xfrm>
          <a:prstGeom prst="rect">
            <a:avLst/>
          </a:prstGeom>
        </p:spPr>
      </p:pic>
      <p:pic>
        <p:nvPicPr>
          <p:cNvPr id="15" name="图片 6">
            <a:extLst>
              <a:ext uri="{FF2B5EF4-FFF2-40B4-BE49-F238E27FC236}">
                <a16:creationId xmlns:a16="http://schemas.microsoft.com/office/drawing/2014/main" id="{48D2F517-1AD7-45F9-954B-4521440828E4}"/>
              </a:ext>
            </a:extLst>
          </p:cNvPr>
          <p:cNvPicPr>
            <a:picLocks noChangeAspect="1"/>
          </p:cNvPicPr>
          <p:nvPr/>
        </p:nvPicPr>
        <p:blipFill>
          <a:blip r:embed="rId7"/>
          <a:stretch>
            <a:fillRect/>
          </a:stretch>
        </p:blipFill>
        <p:spPr>
          <a:xfrm>
            <a:off x="6304295" y="5733638"/>
            <a:ext cx="923925" cy="942975"/>
          </a:xfrm>
          <a:prstGeom prst="rect">
            <a:avLst/>
          </a:prstGeom>
        </p:spPr>
      </p:pic>
      <p:pic>
        <p:nvPicPr>
          <p:cNvPr id="16" name="Immagine 2">
            <a:extLst>
              <a:ext uri="{FF2B5EF4-FFF2-40B4-BE49-F238E27FC236}">
                <a16:creationId xmlns:a16="http://schemas.microsoft.com/office/drawing/2014/main" id="{B9CDB2ED-BB3D-45E3-87BC-EB281A76948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584186" y="5686107"/>
            <a:ext cx="1991024" cy="905387"/>
          </a:xfrm>
          <a:prstGeom prst="rect">
            <a:avLst/>
          </a:prstGeom>
        </p:spPr>
      </p:pic>
    </p:spTree>
    <p:extLst>
      <p:ext uri="{BB962C8B-B14F-4D97-AF65-F5344CB8AC3E}">
        <p14:creationId xmlns:p14="http://schemas.microsoft.com/office/powerpoint/2010/main" val="4175267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1F3D18-7CA6-45C1-B35F-B99F736F43B4}"/>
              </a:ext>
            </a:extLst>
          </p:cNvPr>
          <p:cNvSpPr>
            <a:spLocks noGrp="1"/>
          </p:cNvSpPr>
          <p:nvPr>
            <p:ph type="title"/>
          </p:nvPr>
        </p:nvSpPr>
        <p:spPr>
          <a:xfrm>
            <a:off x="485518" y="821065"/>
            <a:ext cx="11179260" cy="4745120"/>
          </a:xfrm>
        </p:spPr>
        <p:txBody>
          <a:bodyPr>
            <a:noAutofit/>
          </a:bodyPr>
          <a:lstStyle/>
          <a:p>
            <a:pPr marL="361950" indent="-361950"/>
            <a:r>
              <a:rPr lang="en-US" sz="2800" b="1" dirty="0">
                <a:latin typeface="+mn-lt"/>
              </a:rPr>
              <a:t>  </a:t>
            </a:r>
            <a:r>
              <a:rPr lang="en-US" sz="2800" b="1" dirty="0" smtClean="0">
                <a:latin typeface="+mn-lt"/>
              </a:rPr>
              <a:t>  The thematic directions of Lot 4’s expected technical and </a:t>
            </a:r>
            <a:br>
              <a:rPr lang="en-US" sz="2800" b="1" dirty="0" smtClean="0">
                <a:latin typeface="+mn-lt"/>
              </a:rPr>
            </a:br>
            <a:r>
              <a:rPr lang="en-US" sz="2800" b="1" dirty="0" smtClean="0">
                <a:latin typeface="+mn-lt"/>
              </a:rPr>
              <a:t>policy recommendations:</a:t>
            </a:r>
            <a:br>
              <a:rPr lang="en-US" sz="2800" b="1" dirty="0" smtClean="0">
                <a:latin typeface="+mn-lt"/>
              </a:rPr>
            </a:br>
            <a:r>
              <a:rPr lang="sv-SE" altLang="zh-CN" sz="2800" b="1" dirty="0" smtClean="0">
                <a:latin typeface="+mn-lt"/>
              </a:rPr>
              <a:t>Lot 4</a:t>
            </a:r>
            <a:r>
              <a:rPr lang="zh-CN" altLang="sv-SE" sz="2800" b="1" dirty="0" smtClean="0">
                <a:latin typeface="+mn-lt"/>
              </a:rPr>
              <a:t>水车项目制定技术与政策建议工作的主要</a:t>
            </a:r>
            <a:r>
              <a:rPr lang="zh-CN" altLang="sv-SE" sz="2800" b="1" dirty="0">
                <a:latin typeface="+mn-lt"/>
              </a:rPr>
              <a:t>方向</a:t>
            </a:r>
            <a:r>
              <a:rPr lang="sv-SE" altLang="zh-CN" sz="2800" b="1" dirty="0" smtClean="0">
                <a:latin typeface="+mn-lt"/>
              </a:rPr>
              <a:t>:</a:t>
            </a:r>
            <a:r>
              <a:rPr lang="en-US" sz="1600" b="1" dirty="0">
                <a:latin typeface="+mn-lt"/>
              </a:rPr>
              <a:t/>
            </a:r>
            <a:br>
              <a:rPr lang="en-US" sz="1600" b="1" dirty="0">
                <a:latin typeface="+mn-lt"/>
              </a:rPr>
            </a:br>
            <a:r>
              <a:rPr lang="sv-SE" sz="1600" dirty="0">
                <a:latin typeface="+mn-lt"/>
              </a:rPr>
              <a:t/>
            </a:r>
            <a:br>
              <a:rPr lang="sv-SE" sz="1600" dirty="0">
                <a:latin typeface="+mn-lt"/>
              </a:rPr>
            </a:br>
            <a:r>
              <a:rPr lang="sv-SE" sz="2000" dirty="0">
                <a:latin typeface="+mn-lt"/>
              </a:rPr>
              <a:t/>
            </a:r>
            <a:br>
              <a:rPr lang="sv-SE" sz="2000" dirty="0">
                <a:latin typeface="+mn-lt"/>
              </a:rPr>
            </a:br>
            <a:r>
              <a:rPr lang="sv-SE" sz="2000" dirty="0">
                <a:solidFill>
                  <a:srgbClr val="00B050"/>
                </a:solidFill>
                <a:latin typeface="+mn-lt"/>
              </a:rPr>
              <a:t>1. </a:t>
            </a:r>
            <a:r>
              <a:rPr lang="zh-CN" altLang="sv-SE" sz="2000" b="1" dirty="0" smtClean="0">
                <a:solidFill>
                  <a:srgbClr val="00B050"/>
                </a:solidFill>
                <a:latin typeface="+mn-lt"/>
              </a:rPr>
              <a:t>绿色小水电评价标准</a:t>
            </a:r>
            <a:r>
              <a:rPr lang="zh-CN" altLang="sv-SE" sz="2000" b="1" dirty="0">
                <a:solidFill>
                  <a:srgbClr val="00B050"/>
                </a:solidFill>
                <a:latin typeface="+mn-lt"/>
              </a:rPr>
              <a:t>的制</a:t>
            </a:r>
            <a:r>
              <a:rPr lang="zh-CN" altLang="sv-SE" sz="2000" b="1" dirty="0" smtClean="0">
                <a:solidFill>
                  <a:srgbClr val="00B050"/>
                </a:solidFill>
                <a:latin typeface="+mn-lt"/>
              </a:rPr>
              <a:t>定与执行</a:t>
            </a:r>
            <a:r>
              <a:rPr lang="zh-CN" altLang="sv-SE" sz="2000" b="1" dirty="0" smtClean="0">
                <a:solidFill>
                  <a:srgbClr val="00B050"/>
                </a:solidFill>
                <a:latin typeface="+mn-lt"/>
              </a:rPr>
              <a:t> </a:t>
            </a:r>
            <a:r>
              <a:rPr lang="fi-FI" sz="2000" dirty="0" err="1" smtClean="0">
                <a:solidFill>
                  <a:srgbClr val="00B050"/>
                </a:solidFill>
                <a:latin typeface="+mn-lt"/>
              </a:rPr>
              <a:t>Development</a:t>
            </a:r>
            <a:r>
              <a:rPr lang="fi-FI" sz="2000" dirty="0" smtClean="0">
                <a:solidFill>
                  <a:srgbClr val="00B050"/>
                </a:solidFill>
                <a:latin typeface="+mn-lt"/>
              </a:rPr>
              <a:t> </a:t>
            </a:r>
            <a:r>
              <a:rPr lang="fi-FI" sz="2000" dirty="0">
                <a:solidFill>
                  <a:srgbClr val="00B050"/>
                </a:solidFill>
                <a:latin typeface="+mn-lt"/>
              </a:rPr>
              <a:t>and </a:t>
            </a:r>
            <a:r>
              <a:rPr lang="fi-FI" sz="2000" dirty="0" err="1">
                <a:solidFill>
                  <a:srgbClr val="00B050"/>
                </a:solidFill>
                <a:latin typeface="+mn-lt"/>
              </a:rPr>
              <a:t>enforcement</a:t>
            </a:r>
            <a:r>
              <a:rPr lang="fi-FI" sz="2000" dirty="0">
                <a:solidFill>
                  <a:srgbClr val="00B050"/>
                </a:solidFill>
                <a:latin typeface="+mn-lt"/>
              </a:rPr>
              <a:t> of </a:t>
            </a:r>
            <a:r>
              <a:rPr lang="fi-FI" sz="2000" dirty="0" err="1">
                <a:solidFill>
                  <a:srgbClr val="00B050"/>
                </a:solidFill>
                <a:latin typeface="+mn-lt"/>
              </a:rPr>
              <a:t>the</a:t>
            </a:r>
            <a:r>
              <a:rPr lang="fi-FI" sz="2000" dirty="0">
                <a:solidFill>
                  <a:srgbClr val="00B050"/>
                </a:solidFill>
                <a:latin typeface="+mn-lt"/>
              </a:rPr>
              <a:t> </a:t>
            </a:r>
            <a:r>
              <a:rPr lang="fi-FI" sz="2000" dirty="0" err="1">
                <a:solidFill>
                  <a:srgbClr val="00B050"/>
                </a:solidFill>
                <a:latin typeface="+mn-lt"/>
              </a:rPr>
              <a:t>green</a:t>
            </a:r>
            <a:r>
              <a:rPr lang="fi-FI" sz="2000" dirty="0">
                <a:solidFill>
                  <a:srgbClr val="00B050"/>
                </a:solidFill>
                <a:latin typeface="+mn-lt"/>
              </a:rPr>
              <a:t> </a:t>
            </a:r>
            <a:r>
              <a:rPr lang="fi-FI" sz="2000" dirty="0" err="1">
                <a:solidFill>
                  <a:srgbClr val="00B050"/>
                </a:solidFill>
                <a:latin typeface="+mn-lt"/>
              </a:rPr>
              <a:t>standard</a:t>
            </a:r>
            <a:r>
              <a:rPr lang="fi-FI" sz="2000" dirty="0">
                <a:solidFill>
                  <a:srgbClr val="00B050"/>
                </a:solidFill>
                <a:latin typeface="+mn-lt"/>
              </a:rPr>
              <a:t> for </a:t>
            </a:r>
            <a:r>
              <a:rPr lang="fi-FI" sz="2000" dirty="0" err="1">
                <a:solidFill>
                  <a:srgbClr val="00B050"/>
                </a:solidFill>
                <a:latin typeface="+mn-lt"/>
              </a:rPr>
              <a:t>hydropower</a:t>
            </a:r>
            <a:r>
              <a:rPr lang="fi-FI" sz="2000" dirty="0">
                <a:solidFill>
                  <a:srgbClr val="00B050"/>
                </a:solidFill>
                <a:latin typeface="+mn-lt"/>
              </a:rPr>
              <a:t>, </a:t>
            </a:r>
            <a:r>
              <a:rPr lang="fi-FI" sz="2000" dirty="0" err="1">
                <a:solidFill>
                  <a:srgbClr val="00B050"/>
                </a:solidFill>
                <a:latin typeface="+mn-lt"/>
              </a:rPr>
              <a:t>especially</a:t>
            </a:r>
            <a:r>
              <a:rPr lang="fi-FI" sz="2000" dirty="0">
                <a:solidFill>
                  <a:srgbClr val="00B050"/>
                </a:solidFill>
                <a:latin typeface="+mn-lt"/>
              </a:rPr>
              <a:t> </a:t>
            </a:r>
            <a:r>
              <a:rPr lang="sv-SE" altLang="zh-CN" sz="2000" dirty="0" smtClean="0">
                <a:solidFill>
                  <a:srgbClr val="00B050"/>
                </a:solidFill>
                <a:latin typeface="+mn-lt"/>
              </a:rPr>
              <a:t>SHP </a:t>
            </a:r>
            <a:r>
              <a:rPr lang="fi-FI" sz="2000" dirty="0" err="1" smtClean="0">
                <a:solidFill>
                  <a:srgbClr val="00B050"/>
                </a:solidFill>
                <a:latin typeface="+mn-lt"/>
              </a:rPr>
              <a:t>development</a:t>
            </a:r>
            <a:r>
              <a:rPr lang="fi-FI" sz="2000" dirty="0">
                <a:solidFill>
                  <a:srgbClr val="00B050"/>
                </a:solidFill>
                <a:latin typeface="+mn-lt"/>
              </a:rPr>
              <a:t>. </a:t>
            </a:r>
            <a:r>
              <a:rPr lang="sv-SE" sz="2000" dirty="0">
                <a:solidFill>
                  <a:srgbClr val="00B050"/>
                </a:solidFill>
                <a:latin typeface="+mn-lt"/>
              </a:rPr>
              <a:t/>
            </a:r>
            <a:br>
              <a:rPr lang="sv-SE" sz="2000" dirty="0">
                <a:solidFill>
                  <a:srgbClr val="00B050"/>
                </a:solidFill>
                <a:latin typeface="+mn-lt"/>
              </a:rPr>
            </a:br>
            <a:r>
              <a:rPr lang="fi-FI" sz="2000" dirty="0">
                <a:solidFill>
                  <a:srgbClr val="00B050"/>
                </a:solidFill>
                <a:latin typeface="+mn-lt"/>
              </a:rPr>
              <a:t> </a:t>
            </a:r>
            <a:r>
              <a:rPr lang="sv-SE" sz="2000" dirty="0">
                <a:solidFill>
                  <a:srgbClr val="00B050"/>
                </a:solidFill>
                <a:latin typeface="+mn-lt"/>
              </a:rPr>
              <a:t/>
            </a:r>
            <a:br>
              <a:rPr lang="sv-SE" sz="2000" dirty="0">
                <a:solidFill>
                  <a:srgbClr val="00B050"/>
                </a:solidFill>
                <a:latin typeface="+mn-lt"/>
              </a:rPr>
            </a:br>
            <a:r>
              <a:rPr lang="sv-SE" sz="2000" dirty="0">
                <a:solidFill>
                  <a:srgbClr val="00B050"/>
                </a:solidFill>
                <a:latin typeface="+mn-lt"/>
              </a:rPr>
              <a:t>2. </a:t>
            </a:r>
            <a:r>
              <a:rPr lang="zh-CN" altLang="sv-SE" sz="2000" b="1" dirty="0" smtClean="0">
                <a:solidFill>
                  <a:srgbClr val="00B050"/>
                </a:solidFill>
                <a:latin typeface="+mn-lt"/>
              </a:rPr>
              <a:t>小水电运营效率与生态保护及修复措施 </a:t>
            </a:r>
            <a:r>
              <a:rPr lang="fi-FI" sz="2000" dirty="0" err="1" smtClean="0">
                <a:solidFill>
                  <a:srgbClr val="00B050"/>
                </a:solidFill>
                <a:latin typeface="+mn-lt"/>
              </a:rPr>
              <a:t>Optimis</a:t>
            </a:r>
            <a:r>
              <a:rPr lang="sv-SE" altLang="zh-CN" sz="2000" dirty="0" err="1" smtClean="0">
                <a:solidFill>
                  <a:srgbClr val="00B050"/>
                </a:solidFill>
                <a:latin typeface="+mn-lt"/>
              </a:rPr>
              <a:t>ation</a:t>
            </a:r>
            <a:r>
              <a:rPr lang="sv-SE" altLang="zh-CN" sz="2000" dirty="0" smtClean="0">
                <a:solidFill>
                  <a:srgbClr val="00B050"/>
                </a:solidFill>
                <a:latin typeface="+mn-lt"/>
              </a:rPr>
              <a:t> </a:t>
            </a:r>
            <a:r>
              <a:rPr lang="sv-SE" altLang="zh-CN" sz="2000" dirty="0" err="1" smtClean="0">
                <a:solidFill>
                  <a:srgbClr val="00B050"/>
                </a:solidFill>
                <a:latin typeface="+mn-lt"/>
              </a:rPr>
              <a:t>of</a:t>
            </a:r>
            <a:r>
              <a:rPr lang="fi-FI" sz="2000" dirty="0" smtClean="0">
                <a:solidFill>
                  <a:srgbClr val="00B050"/>
                </a:solidFill>
                <a:latin typeface="+mn-lt"/>
              </a:rPr>
              <a:t> </a:t>
            </a:r>
            <a:r>
              <a:rPr lang="fi-FI" sz="2000" dirty="0" err="1">
                <a:solidFill>
                  <a:srgbClr val="00B050"/>
                </a:solidFill>
                <a:latin typeface="+mn-lt"/>
              </a:rPr>
              <a:t>small</a:t>
            </a:r>
            <a:r>
              <a:rPr lang="fi-FI" sz="2000" dirty="0">
                <a:solidFill>
                  <a:srgbClr val="00B050"/>
                </a:solidFill>
                <a:latin typeface="+mn-lt"/>
              </a:rPr>
              <a:t> </a:t>
            </a:r>
            <a:r>
              <a:rPr lang="fi-FI" sz="2000" dirty="0" err="1">
                <a:solidFill>
                  <a:srgbClr val="00B050"/>
                </a:solidFill>
                <a:latin typeface="+mn-lt"/>
              </a:rPr>
              <a:t>hydropower</a:t>
            </a:r>
            <a:r>
              <a:rPr lang="fi-FI" sz="2000" dirty="0">
                <a:solidFill>
                  <a:srgbClr val="00B050"/>
                </a:solidFill>
                <a:latin typeface="+mn-lt"/>
              </a:rPr>
              <a:t> </a:t>
            </a:r>
            <a:r>
              <a:rPr lang="fi-FI" sz="2000" dirty="0" err="1">
                <a:solidFill>
                  <a:srgbClr val="00B050"/>
                </a:solidFill>
                <a:latin typeface="+mn-lt"/>
              </a:rPr>
              <a:t>operation</a:t>
            </a:r>
            <a:r>
              <a:rPr lang="fi-FI" sz="2000" dirty="0">
                <a:solidFill>
                  <a:srgbClr val="00B050"/>
                </a:solidFill>
                <a:latin typeface="+mn-lt"/>
              </a:rPr>
              <a:t> </a:t>
            </a:r>
            <a:r>
              <a:rPr lang="fi-FI" sz="2000" dirty="0" err="1">
                <a:solidFill>
                  <a:srgbClr val="00B050"/>
                </a:solidFill>
                <a:latin typeface="+mn-lt"/>
              </a:rPr>
              <a:t>efficiency</a:t>
            </a:r>
            <a:r>
              <a:rPr lang="fi-FI" sz="2000" dirty="0">
                <a:solidFill>
                  <a:srgbClr val="00B050"/>
                </a:solidFill>
                <a:latin typeface="+mn-lt"/>
              </a:rPr>
              <a:t> </a:t>
            </a:r>
            <a:r>
              <a:rPr lang="fi-FI" sz="2000" dirty="0" err="1">
                <a:solidFill>
                  <a:srgbClr val="00B050"/>
                </a:solidFill>
                <a:latin typeface="+mn-lt"/>
              </a:rPr>
              <a:t>while</a:t>
            </a:r>
            <a:r>
              <a:rPr lang="fi-FI" sz="2000" dirty="0">
                <a:solidFill>
                  <a:srgbClr val="00B050"/>
                </a:solidFill>
                <a:latin typeface="+mn-lt"/>
              </a:rPr>
              <a:t> </a:t>
            </a:r>
            <a:r>
              <a:rPr lang="fi-FI" sz="2000" dirty="0" err="1">
                <a:solidFill>
                  <a:srgbClr val="00B050"/>
                </a:solidFill>
                <a:latin typeface="+mn-lt"/>
              </a:rPr>
              <a:t>ensuring</a:t>
            </a:r>
            <a:r>
              <a:rPr lang="fi-FI" sz="2000" dirty="0">
                <a:solidFill>
                  <a:srgbClr val="00B050"/>
                </a:solidFill>
                <a:latin typeface="+mn-lt"/>
              </a:rPr>
              <a:t> </a:t>
            </a:r>
            <a:r>
              <a:rPr lang="fi-FI" sz="2000" dirty="0" err="1">
                <a:solidFill>
                  <a:srgbClr val="00B050"/>
                </a:solidFill>
                <a:latin typeface="+mn-lt"/>
              </a:rPr>
              <a:t>ecosystem</a:t>
            </a:r>
            <a:r>
              <a:rPr lang="fi-FI" sz="2000" dirty="0">
                <a:solidFill>
                  <a:srgbClr val="00B050"/>
                </a:solidFill>
                <a:latin typeface="+mn-lt"/>
              </a:rPr>
              <a:t> </a:t>
            </a:r>
            <a:r>
              <a:rPr lang="fi-FI" sz="2000" dirty="0" err="1">
                <a:solidFill>
                  <a:srgbClr val="00B050"/>
                </a:solidFill>
                <a:latin typeface="+mn-lt"/>
              </a:rPr>
              <a:t>restoration</a:t>
            </a:r>
            <a:r>
              <a:rPr lang="fi-FI" sz="2000" dirty="0">
                <a:solidFill>
                  <a:srgbClr val="00B050"/>
                </a:solidFill>
                <a:latin typeface="+mn-lt"/>
              </a:rPr>
              <a:t> and </a:t>
            </a:r>
            <a:r>
              <a:rPr lang="sv-SE" altLang="zh-CN" sz="2000" dirty="0" err="1" smtClean="0">
                <a:solidFill>
                  <a:srgbClr val="00B050"/>
                </a:solidFill>
                <a:latin typeface="+mn-lt"/>
              </a:rPr>
              <a:t>protection</a:t>
            </a:r>
            <a:r>
              <a:rPr lang="fi-FI" sz="2000" dirty="0" smtClean="0">
                <a:solidFill>
                  <a:srgbClr val="00B050"/>
                </a:solidFill>
                <a:latin typeface="+mn-lt"/>
              </a:rPr>
              <a:t>.</a:t>
            </a:r>
            <a:r>
              <a:rPr lang="sv-SE" sz="2000" dirty="0">
                <a:latin typeface="+mn-lt"/>
              </a:rPr>
              <a:t/>
            </a:r>
            <a:br>
              <a:rPr lang="sv-SE" sz="2000" dirty="0">
                <a:latin typeface="+mn-lt"/>
              </a:rPr>
            </a:br>
            <a:r>
              <a:rPr lang="fi-FI" sz="2000" dirty="0">
                <a:latin typeface="+mn-lt"/>
              </a:rPr>
              <a:t> </a:t>
            </a:r>
            <a:r>
              <a:rPr lang="sv-SE" sz="2000" dirty="0">
                <a:latin typeface="+mn-lt"/>
              </a:rPr>
              <a:t/>
            </a:r>
            <a:br>
              <a:rPr lang="sv-SE" sz="2000" dirty="0">
                <a:latin typeface="+mn-lt"/>
              </a:rPr>
            </a:br>
            <a:r>
              <a:rPr lang="sv-SE" sz="2000" dirty="0" smtClean="0">
                <a:solidFill>
                  <a:srgbClr val="0070C0"/>
                </a:solidFill>
                <a:latin typeface="+mn-lt"/>
              </a:rPr>
              <a:t>3. </a:t>
            </a:r>
            <a:r>
              <a:rPr lang="zh-CN" altLang="sv-SE" sz="2000" b="1" dirty="0" smtClean="0">
                <a:solidFill>
                  <a:srgbClr val="0070C0"/>
                </a:solidFill>
                <a:latin typeface="+mn-lt"/>
              </a:rPr>
              <a:t>抽水蓄能电站的规划与发展 </a:t>
            </a:r>
            <a:r>
              <a:rPr lang="sv-SE" sz="2000" dirty="0" smtClean="0">
                <a:solidFill>
                  <a:srgbClr val="0070C0"/>
                </a:solidFill>
                <a:latin typeface="+mn-lt"/>
              </a:rPr>
              <a:t>P</a:t>
            </a:r>
            <a:r>
              <a:rPr lang="fi-FI" sz="2000" dirty="0" err="1" smtClean="0">
                <a:solidFill>
                  <a:srgbClr val="0070C0"/>
                </a:solidFill>
                <a:latin typeface="+mn-lt"/>
              </a:rPr>
              <a:t>lanning</a:t>
            </a:r>
            <a:r>
              <a:rPr lang="fi-FI" sz="2000" dirty="0" smtClean="0">
                <a:solidFill>
                  <a:srgbClr val="0070C0"/>
                </a:solidFill>
                <a:latin typeface="+mn-lt"/>
              </a:rPr>
              <a:t> </a:t>
            </a:r>
            <a:r>
              <a:rPr lang="fi-FI" sz="2000" dirty="0">
                <a:solidFill>
                  <a:srgbClr val="0070C0"/>
                </a:solidFill>
                <a:latin typeface="+mn-lt"/>
              </a:rPr>
              <a:t>and </a:t>
            </a:r>
            <a:r>
              <a:rPr lang="fi-FI" sz="2000" dirty="0" err="1" smtClean="0">
                <a:solidFill>
                  <a:srgbClr val="0070C0"/>
                </a:solidFill>
                <a:latin typeface="+mn-lt"/>
              </a:rPr>
              <a:t>development</a:t>
            </a:r>
            <a:r>
              <a:rPr lang="fi-FI" sz="2000" dirty="0">
                <a:solidFill>
                  <a:srgbClr val="0070C0"/>
                </a:solidFill>
                <a:latin typeface="+mn-lt"/>
              </a:rPr>
              <a:t> </a:t>
            </a:r>
            <a:r>
              <a:rPr lang="fi-FI" sz="2000" dirty="0" smtClean="0">
                <a:solidFill>
                  <a:srgbClr val="0070C0"/>
                </a:solidFill>
                <a:latin typeface="+mn-lt"/>
              </a:rPr>
              <a:t>of </a:t>
            </a:r>
            <a:r>
              <a:rPr lang="fi-FI" sz="2000" dirty="0" err="1">
                <a:solidFill>
                  <a:srgbClr val="0070C0"/>
                </a:solidFill>
                <a:latin typeface="+mn-lt"/>
              </a:rPr>
              <a:t>pumped</a:t>
            </a:r>
            <a:r>
              <a:rPr lang="fi-FI" sz="2000" dirty="0">
                <a:solidFill>
                  <a:srgbClr val="0070C0"/>
                </a:solidFill>
                <a:latin typeface="+mn-lt"/>
              </a:rPr>
              <a:t> </a:t>
            </a:r>
            <a:r>
              <a:rPr lang="fi-FI" sz="2000" dirty="0" err="1">
                <a:solidFill>
                  <a:srgbClr val="0070C0"/>
                </a:solidFill>
                <a:latin typeface="+mn-lt"/>
              </a:rPr>
              <a:t>storage</a:t>
            </a:r>
            <a:r>
              <a:rPr lang="fi-FI" sz="2000" dirty="0">
                <a:solidFill>
                  <a:srgbClr val="0070C0"/>
                </a:solidFill>
                <a:latin typeface="+mn-lt"/>
              </a:rPr>
              <a:t> </a:t>
            </a:r>
            <a:r>
              <a:rPr lang="fi-FI" sz="2000" dirty="0" err="1">
                <a:solidFill>
                  <a:srgbClr val="0070C0"/>
                </a:solidFill>
                <a:latin typeface="+mn-lt"/>
              </a:rPr>
              <a:t>hydropower</a:t>
            </a:r>
            <a:r>
              <a:rPr lang="fi-FI" sz="2000" dirty="0">
                <a:solidFill>
                  <a:srgbClr val="0070C0"/>
                </a:solidFill>
                <a:latin typeface="+mn-lt"/>
              </a:rPr>
              <a:t> (PSH).</a:t>
            </a:r>
            <a:r>
              <a:rPr lang="sv-SE" sz="2000" dirty="0">
                <a:solidFill>
                  <a:srgbClr val="0070C0"/>
                </a:solidFill>
                <a:latin typeface="+mn-lt"/>
              </a:rPr>
              <a:t/>
            </a:r>
            <a:br>
              <a:rPr lang="sv-SE" sz="2000" dirty="0">
                <a:solidFill>
                  <a:srgbClr val="0070C0"/>
                </a:solidFill>
                <a:latin typeface="+mn-lt"/>
              </a:rPr>
            </a:br>
            <a:r>
              <a:rPr lang="fi-FI" sz="2000" dirty="0">
                <a:solidFill>
                  <a:srgbClr val="0070C0"/>
                </a:solidFill>
                <a:latin typeface="+mn-lt"/>
              </a:rPr>
              <a:t> </a:t>
            </a:r>
            <a:r>
              <a:rPr lang="sv-SE" sz="2000" dirty="0">
                <a:solidFill>
                  <a:srgbClr val="0070C0"/>
                </a:solidFill>
                <a:latin typeface="+mn-lt"/>
              </a:rPr>
              <a:t/>
            </a:r>
            <a:br>
              <a:rPr lang="sv-SE" sz="2000" dirty="0">
                <a:solidFill>
                  <a:srgbClr val="0070C0"/>
                </a:solidFill>
                <a:latin typeface="+mn-lt"/>
              </a:rPr>
            </a:br>
            <a:r>
              <a:rPr lang="sv-SE" sz="2000" dirty="0">
                <a:solidFill>
                  <a:srgbClr val="0070C0"/>
                </a:solidFill>
                <a:latin typeface="+mn-lt"/>
              </a:rPr>
              <a:t>4. </a:t>
            </a:r>
            <a:r>
              <a:rPr lang="zh-CN" altLang="sv-SE" sz="2000" b="1" dirty="0">
                <a:solidFill>
                  <a:srgbClr val="0070C0"/>
                </a:solidFill>
                <a:latin typeface="+mn-lt"/>
              </a:rPr>
              <a:t>促进水电</a:t>
            </a:r>
            <a:r>
              <a:rPr lang="zh-CN" altLang="sv-SE" sz="2000" b="1" dirty="0" smtClean="0">
                <a:solidFill>
                  <a:srgbClr val="0070C0"/>
                </a:solidFill>
                <a:latin typeface="+mn-lt"/>
              </a:rPr>
              <a:t>在清</a:t>
            </a:r>
            <a:r>
              <a:rPr lang="zh-CN" altLang="sv-SE" sz="2000" b="1" dirty="0">
                <a:solidFill>
                  <a:srgbClr val="0070C0"/>
                </a:solidFill>
                <a:latin typeface="+mn-lt"/>
              </a:rPr>
              <a:t>洁能源转型以及低碳发</a:t>
            </a:r>
            <a:r>
              <a:rPr lang="zh-CN" altLang="sv-SE" sz="2000" b="1" dirty="0" smtClean="0">
                <a:solidFill>
                  <a:srgbClr val="0070C0"/>
                </a:solidFill>
                <a:latin typeface="+mn-lt"/>
              </a:rPr>
              <a:t>展中发挥更大作用 </a:t>
            </a:r>
            <a:r>
              <a:rPr lang="fi-FI" sz="2000" dirty="0" smtClean="0">
                <a:solidFill>
                  <a:srgbClr val="0070C0"/>
                </a:solidFill>
                <a:latin typeface="+mn-lt"/>
              </a:rPr>
              <a:t>Exploration </a:t>
            </a:r>
            <a:r>
              <a:rPr lang="fi-FI" sz="2000" dirty="0">
                <a:solidFill>
                  <a:srgbClr val="0070C0"/>
                </a:solidFill>
                <a:latin typeface="+mn-lt"/>
              </a:rPr>
              <a:t>of </a:t>
            </a:r>
            <a:r>
              <a:rPr lang="fi-FI" sz="2000" dirty="0" err="1">
                <a:solidFill>
                  <a:srgbClr val="0070C0"/>
                </a:solidFill>
                <a:latin typeface="+mn-lt"/>
              </a:rPr>
              <a:t>hydropower’s</a:t>
            </a:r>
            <a:r>
              <a:rPr lang="fi-FI" sz="2000" dirty="0">
                <a:solidFill>
                  <a:srgbClr val="0070C0"/>
                </a:solidFill>
                <a:latin typeface="+mn-lt"/>
              </a:rPr>
              <a:t> </a:t>
            </a:r>
            <a:r>
              <a:rPr lang="fi-FI" sz="2000" dirty="0" err="1">
                <a:solidFill>
                  <a:srgbClr val="0070C0"/>
                </a:solidFill>
                <a:latin typeface="+mn-lt"/>
              </a:rPr>
              <a:t>full</a:t>
            </a:r>
            <a:r>
              <a:rPr lang="fi-FI" sz="2000" dirty="0">
                <a:solidFill>
                  <a:srgbClr val="0070C0"/>
                </a:solidFill>
                <a:latin typeface="+mn-lt"/>
              </a:rPr>
              <a:t> </a:t>
            </a:r>
            <a:r>
              <a:rPr lang="fi-FI" sz="2000" dirty="0" err="1">
                <a:solidFill>
                  <a:srgbClr val="0070C0"/>
                </a:solidFill>
                <a:latin typeface="+mn-lt"/>
              </a:rPr>
              <a:t>potential</a:t>
            </a:r>
            <a:r>
              <a:rPr lang="fi-FI" sz="2000" dirty="0">
                <a:solidFill>
                  <a:srgbClr val="0070C0"/>
                </a:solidFill>
                <a:latin typeface="+mn-lt"/>
              </a:rPr>
              <a:t> as </a:t>
            </a:r>
            <a:r>
              <a:rPr lang="fi-FI" sz="2000" dirty="0" err="1">
                <a:solidFill>
                  <a:srgbClr val="0070C0"/>
                </a:solidFill>
                <a:latin typeface="+mn-lt"/>
              </a:rPr>
              <a:t>balancing</a:t>
            </a:r>
            <a:r>
              <a:rPr lang="fi-FI" sz="2000" dirty="0">
                <a:solidFill>
                  <a:srgbClr val="0070C0"/>
                </a:solidFill>
                <a:latin typeface="+mn-lt"/>
              </a:rPr>
              <a:t> </a:t>
            </a:r>
            <a:r>
              <a:rPr lang="fi-FI" sz="2000" dirty="0" err="1" smtClean="0">
                <a:solidFill>
                  <a:srgbClr val="0070C0"/>
                </a:solidFill>
                <a:latin typeface="+mn-lt"/>
              </a:rPr>
              <a:t>power</a:t>
            </a:r>
            <a:r>
              <a:rPr lang="sv-SE" sz="2000" dirty="0" smtClean="0">
                <a:solidFill>
                  <a:srgbClr val="0070C0"/>
                </a:solidFill>
                <a:latin typeface="+mn-lt"/>
              </a:rPr>
              <a:t>/</a:t>
            </a:r>
            <a:r>
              <a:rPr lang="sv-SE" sz="2000" dirty="0" err="1" smtClean="0">
                <a:solidFill>
                  <a:srgbClr val="0070C0"/>
                </a:solidFill>
                <a:latin typeface="+mn-lt"/>
              </a:rPr>
              <a:t>flexibility</a:t>
            </a:r>
            <a:r>
              <a:rPr lang="fi-FI" sz="2000" dirty="0" smtClean="0">
                <a:solidFill>
                  <a:srgbClr val="0070C0"/>
                </a:solidFill>
                <a:latin typeface="+mn-lt"/>
              </a:rPr>
              <a:t> </a:t>
            </a:r>
            <a:r>
              <a:rPr lang="fi-FI" sz="2000" dirty="0">
                <a:solidFill>
                  <a:srgbClr val="0070C0"/>
                </a:solidFill>
                <a:latin typeface="+mn-lt"/>
              </a:rPr>
              <a:t>in </a:t>
            </a:r>
            <a:r>
              <a:rPr lang="fi-FI" sz="2000" dirty="0" err="1">
                <a:solidFill>
                  <a:srgbClr val="0070C0"/>
                </a:solidFill>
                <a:latin typeface="+mn-lt"/>
              </a:rPr>
              <a:t>the</a:t>
            </a:r>
            <a:r>
              <a:rPr lang="fi-FI" sz="2000" dirty="0">
                <a:solidFill>
                  <a:srgbClr val="0070C0"/>
                </a:solidFill>
                <a:latin typeface="+mn-lt"/>
              </a:rPr>
              <a:t> </a:t>
            </a:r>
            <a:r>
              <a:rPr lang="fi-FI" sz="2000" dirty="0" err="1">
                <a:solidFill>
                  <a:srgbClr val="0070C0"/>
                </a:solidFill>
                <a:latin typeface="+mn-lt"/>
              </a:rPr>
              <a:t>energy</a:t>
            </a:r>
            <a:r>
              <a:rPr lang="fi-FI" sz="2000" dirty="0">
                <a:solidFill>
                  <a:srgbClr val="0070C0"/>
                </a:solidFill>
                <a:latin typeface="+mn-lt"/>
              </a:rPr>
              <a:t> </a:t>
            </a:r>
            <a:r>
              <a:rPr lang="fi-FI" sz="2000" dirty="0" err="1">
                <a:solidFill>
                  <a:srgbClr val="0070C0"/>
                </a:solidFill>
                <a:latin typeface="+mn-lt"/>
              </a:rPr>
              <a:t>system</a:t>
            </a:r>
            <a:r>
              <a:rPr lang="fi-FI" sz="2000" dirty="0">
                <a:solidFill>
                  <a:srgbClr val="0070C0"/>
                </a:solidFill>
                <a:latin typeface="+mn-lt"/>
              </a:rPr>
              <a:t> to </a:t>
            </a:r>
            <a:r>
              <a:rPr lang="fi-FI" sz="2000" dirty="0" err="1">
                <a:solidFill>
                  <a:srgbClr val="0070C0"/>
                </a:solidFill>
                <a:latin typeface="+mn-lt"/>
              </a:rPr>
              <a:t>reduce</a:t>
            </a:r>
            <a:r>
              <a:rPr lang="fi-FI" sz="2000" dirty="0">
                <a:solidFill>
                  <a:srgbClr val="0070C0"/>
                </a:solidFill>
                <a:latin typeface="+mn-lt"/>
              </a:rPr>
              <a:t> </a:t>
            </a:r>
            <a:r>
              <a:rPr lang="fi-FI" sz="2000" dirty="0" err="1">
                <a:solidFill>
                  <a:srgbClr val="0070C0"/>
                </a:solidFill>
                <a:latin typeface="+mn-lt"/>
              </a:rPr>
              <a:t>renewable</a:t>
            </a:r>
            <a:r>
              <a:rPr lang="fi-FI" sz="2000" dirty="0">
                <a:solidFill>
                  <a:srgbClr val="0070C0"/>
                </a:solidFill>
                <a:latin typeface="+mn-lt"/>
              </a:rPr>
              <a:t> </a:t>
            </a:r>
            <a:r>
              <a:rPr lang="fi-FI" sz="2000" dirty="0" err="1">
                <a:solidFill>
                  <a:srgbClr val="0070C0"/>
                </a:solidFill>
                <a:latin typeface="+mn-lt"/>
              </a:rPr>
              <a:t>energy</a:t>
            </a:r>
            <a:r>
              <a:rPr lang="fi-FI" sz="2000" dirty="0">
                <a:solidFill>
                  <a:srgbClr val="0070C0"/>
                </a:solidFill>
                <a:latin typeface="+mn-lt"/>
              </a:rPr>
              <a:t> </a:t>
            </a:r>
            <a:r>
              <a:rPr lang="fi-FI" sz="2000" dirty="0" err="1" smtClean="0">
                <a:solidFill>
                  <a:srgbClr val="0070C0"/>
                </a:solidFill>
                <a:latin typeface="+mn-lt"/>
              </a:rPr>
              <a:t>curtailment</a:t>
            </a:r>
            <a:r>
              <a:rPr lang="fi-FI" sz="2000" dirty="0" smtClean="0">
                <a:solidFill>
                  <a:srgbClr val="0070C0"/>
                </a:solidFill>
                <a:latin typeface="+mn-lt"/>
              </a:rPr>
              <a:t>, and as </a:t>
            </a:r>
            <a:r>
              <a:rPr lang="fi-FI" sz="2000" dirty="0" err="1" smtClean="0">
                <a:solidFill>
                  <a:srgbClr val="0070C0"/>
                </a:solidFill>
                <a:latin typeface="+mn-lt"/>
              </a:rPr>
              <a:t>enabler</a:t>
            </a:r>
            <a:r>
              <a:rPr lang="fi-FI" sz="2000" dirty="0" smtClean="0">
                <a:solidFill>
                  <a:srgbClr val="0070C0"/>
                </a:solidFill>
                <a:latin typeface="+mn-lt"/>
              </a:rPr>
              <a:t> </a:t>
            </a:r>
            <a:r>
              <a:rPr lang="fi-FI" sz="2000" dirty="0">
                <a:solidFill>
                  <a:srgbClr val="0070C0"/>
                </a:solidFill>
                <a:latin typeface="+mn-lt"/>
              </a:rPr>
              <a:t>for </a:t>
            </a:r>
            <a:r>
              <a:rPr lang="fi-FI" sz="2000" dirty="0" err="1">
                <a:solidFill>
                  <a:srgbClr val="0070C0"/>
                </a:solidFill>
                <a:latin typeface="+mn-lt"/>
              </a:rPr>
              <a:t>regional</a:t>
            </a:r>
            <a:r>
              <a:rPr lang="fi-FI" sz="2000" dirty="0">
                <a:solidFill>
                  <a:srgbClr val="0070C0"/>
                </a:solidFill>
                <a:latin typeface="+mn-lt"/>
              </a:rPr>
              <a:t> </a:t>
            </a:r>
            <a:r>
              <a:rPr lang="fi-FI" sz="2000" dirty="0" err="1">
                <a:solidFill>
                  <a:srgbClr val="0070C0"/>
                </a:solidFill>
                <a:latin typeface="+mn-lt"/>
              </a:rPr>
              <a:t>energy</a:t>
            </a:r>
            <a:r>
              <a:rPr lang="fi-FI" sz="2000" dirty="0">
                <a:solidFill>
                  <a:srgbClr val="0070C0"/>
                </a:solidFill>
                <a:latin typeface="+mn-lt"/>
              </a:rPr>
              <a:t> </a:t>
            </a:r>
            <a:r>
              <a:rPr lang="fi-FI" sz="2000" dirty="0" err="1">
                <a:solidFill>
                  <a:srgbClr val="0070C0"/>
                </a:solidFill>
                <a:latin typeface="+mn-lt"/>
              </a:rPr>
              <a:t>cooperation</a:t>
            </a:r>
            <a:r>
              <a:rPr lang="fi-FI" sz="2000" dirty="0">
                <a:solidFill>
                  <a:srgbClr val="0070C0"/>
                </a:solidFill>
                <a:latin typeface="+mn-lt"/>
              </a:rPr>
              <a:t> and </a:t>
            </a:r>
            <a:r>
              <a:rPr lang="sv-SE" sz="2000" dirty="0" smtClean="0">
                <a:solidFill>
                  <a:srgbClr val="0070C0"/>
                </a:solidFill>
                <a:latin typeface="+mn-lt"/>
              </a:rPr>
              <a:t>a </a:t>
            </a:r>
            <a:r>
              <a:rPr lang="sv-SE" sz="2000" dirty="0" err="1" smtClean="0">
                <a:solidFill>
                  <a:srgbClr val="0070C0"/>
                </a:solidFill>
                <a:latin typeface="+mn-lt"/>
              </a:rPr>
              <a:t>more</a:t>
            </a:r>
            <a:r>
              <a:rPr lang="sv-SE" sz="2000" dirty="0" smtClean="0">
                <a:solidFill>
                  <a:srgbClr val="0070C0"/>
                </a:solidFill>
                <a:latin typeface="+mn-lt"/>
              </a:rPr>
              <a:t> rapid </a:t>
            </a:r>
            <a:r>
              <a:rPr lang="fi-FI" sz="2000" dirty="0" err="1" smtClean="0">
                <a:solidFill>
                  <a:srgbClr val="0070C0"/>
                </a:solidFill>
                <a:latin typeface="+mn-lt"/>
              </a:rPr>
              <a:t>clean</a:t>
            </a:r>
            <a:r>
              <a:rPr lang="fi-FI" sz="2000" dirty="0" smtClean="0">
                <a:solidFill>
                  <a:srgbClr val="0070C0"/>
                </a:solidFill>
                <a:latin typeface="+mn-lt"/>
              </a:rPr>
              <a:t> </a:t>
            </a:r>
            <a:r>
              <a:rPr lang="fi-FI" sz="2000" dirty="0" err="1">
                <a:solidFill>
                  <a:srgbClr val="0070C0"/>
                </a:solidFill>
                <a:latin typeface="+mn-lt"/>
              </a:rPr>
              <a:t>energy</a:t>
            </a:r>
            <a:r>
              <a:rPr lang="fi-FI" sz="2000" dirty="0">
                <a:solidFill>
                  <a:srgbClr val="0070C0"/>
                </a:solidFill>
                <a:latin typeface="+mn-lt"/>
              </a:rPr>
              <a:t> </a:t>
            </a:r>
            <a:r>
              <a:rPr lang="fi-FI" sz="2000" dirty="0" err="1">
                <a:solidFill>
                  <a:srgbClr val="0070C0"/>
                </a:solidFill>
                <a:latin typeface="+mn-lt"/>
              </a:rPr>
              <a:t>transition</a:t>
            </a:r>
            <a:r>
              <a:rPr lang="fi-FI" sz="2000" dirty="0">
                <a:solidFill>
                  <a:srgbClr val="0070C0"/>
                </a:solidFill>
                <a:latin typeface="+mn-lt"/>
              </a:rPr>
              <a:t>. </a:t>
            </a:r>
            <a:r>
              <a:rPr lang="sv-SE" sz="1600" dirty="0">
                <a:latin typeface="+mn-lt"/>
              </a:rPr>
              <a:t/>
            </a:r>
            <a:br>
              <a:rPr lang="sv-SE" sz="1600" dirty="0">
                <a:latin typeface="+mn-lt"/>
              </a:rPr>
            </a:br>
            <a:r>
              <a:rPr lang="sv-SE" sz="1600" dirty="0">
                <a:latin typeface="+mn-lt"/>
              </a:rPr>
              <a:t/>
            </a:r>
            <a:br>
              <a:rPr lang="sv-SE" sz="1600" dirty="0">
                <a:latin typeface="+mn-lt"/>
              </a:rPr>
            </a:br>
            <a:endParaRPr lang="zh-CN" altLang="en-US" sz="1600" dirty="0">
              <a:solidFill>
                <a:srgbClr val="0070C0"/>
              </a:solidFill>
              <a:latin typeface="+mn-lt"/>
              <a:ea typeface="黑体" panose="02010609060101010101" pitchFamily="49" charset="-122"/>
            </a:endParaRPr>
          </a:p>
        </p:txBody>
      </p:sp>
      <p:pic>
        <p:nvPicPr>
          <p:cNvPr id="5" name="Picture 3">
            <a:extLst>
              <a:ext uri="{FF2B5EF4-FFF2-40B4-BE49-F238E27FC236}">
                <a16:creationId xmlns:a16="http://schemas.microsoft.com/office/drawing/2014/main" id="{38027B0E-CC99-43D6-A2BE-7D851D5A9DE9}"/>
              </a:ext>
            </a:extLst>
          </p:cNvPr>
          <p:cNvPicPr>
            <a:picLocks noChangeAspect="1" noChangeArrowheads="1"/>
          </p:cNvPicPr>
          <p:nvPr/>
        </p:nvPicPr>
        <p:blipFill>
          <a:blip r:embed="rId3"/>
          <a:srcRect/>
          <a:stretch>
            <a:fillRect/>
          </a:stretch>
        </p:blipFill>
        <p:spPr bwMode="auto">
          <a:xfrm>
            <a:off x="10318681" y="188624"/>
            <a:ext cx="1620133" cy="916704"/>
          </a:xfrm>
          <a:prstGeom prst="rect">
            <a:avLst/>
          </a:prstGeom>
          <a:noFill/>
          <a:ln w="9525">
            <a:noFill/>
            <a:miter lim="800000"/>
            <a:headEnd/>
            <a:tailEnd/>
          </a:ln>
          <a:effectLst/>
        </p:spPr>
      </p:pic>
      <p:pic>
        <p:nvPicPr>
          <p:cNvPr id="15" name="Picture 1" descr="C:\Users\Administrator\Pictures\mark.jpg">
            <a:extLst>
              <a:ext uri="{FF2B5EF4-FFF2-40B4-BE49-F238E27FC236}">
                <a16:creationId xmlns:a16="http://schemas.microsoft.com/office/drawing/2014/main" id="{4B240DF0-1762-4ECF-B848-1174F9B5EBD9}"/>
              </a:ext>
            </a:extLst>
          </p:cNvPr>
          <p:cNvPicPr>
            <a:picLocks noChangeAspect="1" noChangeArrowheads="1"/>
          </p:cNvPicPr>
          <p:nvPr/>
        </p:nvPicPr>
        <p:blipFill>
          <a:blip r:embed="rId4"/>
          <a:srcRect/>
          <a:stretch>
            <a:fillRect/>
          </a:stretch>
        </p:blipFill>
        <p:spPr bwMode="auto">
          <a:xfrm>
            <a:off x="944411" y="5896168"/>
            <a:ext cx="1411883" cy="695326"/>
          </a:xfrm>
          <a:prstGeom prst="rect">
            <a:avLst/>
          </a:prstGeom>
          <a:noFill/>
        </p:spPr>
      </p:pic>
      <p:pic>
        <p:nvPicPr>
          <p:cNvPr id="16" name="Picture 3">
            <a:extLst>
              <a:ext uri="{FF2B5EF4-FFF2-40B4-BE49-F238E27FC236}">
                <a16:creationId xmlns:a16="http://schemas.microsoft.com/office/drawing/2014/main" id="{9799BEC7-5105-4266-A018-F23315B9F9CD}"/>
              </a:ext>
            </a:extLst>
          </p:cNvPr>
          <p:cNvPicPr>
            <a:picLocks noChangeAspect="1" noChangeArrowheads="1"/>
          </p:cNvPicPr>
          <p:nvPr/>
        </p:nvPicPr>
        <p:blipFill>
          <a:blip r:embed="rId5"/>
          <a:srcRect/>
          <a:stretch>
            <a:fillRect/>
          </a:stretch>
        </p:blipFill>
        <p:spPr bwMode="auto">
          <a:xfrm>
            <a:off x="2596482" y="5734322"/>
            <a:ext cx="2310021" cy="858192"/>
          </a:xfrm>
          <a:prstGeom prst="rect">
            <a:avLst/>
          </a:prstGeom>
          <a:noFill/>
          <a:ln w="9525">
            <a:noFill/>
            <a:miter lim="800000"/>
            <a:headEnd/>
            <a:tailEnd/>
          </a:ln>
          <a:effectLst/>
        </p:spPr>
      </p:pic>
      <p:pic>
        <p:nvPicPr>
          <p:cNvPr id="17" name="图片 5">
            <a:extLst>
              <a:ext uri="{FF2B5EF4-FFF2-40B4-BE49-F238E27FC236}">
                <a16:creationId xmlns:a16="http://schemas.microsoft.com/office/drawing/2014/main" id="{30773D6D-D534-438B-9247-374E5055DCD3}"/>
              </a:ext>
            </a:extLst>
          </p:cNvPr>
          <p:cNvPicPr>
            <a:picLocks noChangeAspect="1"/>
          </p:cNvPicPr>
          <p:nvPr/>
        </p:nvPicPr>
        <p:blipFill>
          <a:blip r:embed="rId6"/>
          <a:stretch>
            <a:fillRect/>
          </a:stretch>
        </p:blipFill>
        <p:spPr>
          <a:xfrm>
            <a:off x="5231594" y="5853371"/>
            <a:ext cx="608139" cy="738123"/>
          </a:xfrm>
          <a:prstGeom prst="rect">
            <a:avLst/>
          </a:prstGeom>
        </p:spPr>
      </p:pic>
      <p:pic>
        <p:nvPicPr>
          <p:cNvPr id="18" name="图片 6">
            <a:extLst>
              <a:ext uri="{FF2B5EF4-FFF2-40B4-BE49-F238E27FC236}">
                <a16:creationId xmlns:a16="http://schemas.microsoft.com/office/drawing/2014/main" id="{BCF607E8-3A04-4F34-A244-F5E52FCA244D}"/>
              </a:ext>
            </a:extLst>
          </p:cNvPr>
          <p:cNvPicPr>
            <a:picLocks noChangeAspect="1"/>
          </p:cNvPicPr>
          <p:nvPr/>
        </p:nvPicPr>
        <p:blipFill>
          <a:blip r:embed="rId7"/>
          <a:stretch>
            <a:fillRect/>
          </a:stretch>
        </p:blipFill>
        <p:spPr>
          <a:xfrm>
            <a:off x="6304295" y="5733638"/>
            <a:ext cx="923925" cy="942975"/>
          </a:xfrm>
          <a:prstGeom prst="rect">
            <a:avLst/>
          </a:prstGeom>
        </p:spPr>
      </p:pic>
      <p:pic>
        <p:nvPicPr>
          <p:cNvPr id="19" name="Immagine 2">
            <a:extLst>
              <a:ext uri="{FF2B5EF4-FFF2-40B4-BE49-F238E27FC236}">
                <a16:creationId xmlns:a16="http://schemas.microsoft.com/office/drawing/2014/main" id="{F4AF6027-28A3-440C-86D4-80B7EB69505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584186" y="5686107"/>
            <a:ext cx="1991024" cy="905387"/>
          </a:xfrm>
          <a:prstGeom prst="rect">
            <a:avLst/>
          </a:prstGeom>
        </p:spPr>
      </p:pic>
    </p:spTree>
    <p:extLst>
      <p:ext uri="{BB962C8B-B14F-4D97-AF65-F5344CB8AC3E}">
        <p14:creationId xmlns:p14="http://schemas.microsoft.com/office/powerpoint/2010/main" val="101412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1236</Words>
  <Application>Microsoft Office PowerPoint</Application>
  <PresentationFormat>Bredbild</PresentationFormat>
  <Paragraphs>23</Paragraphs>
  <Slides>6</Slides>
  <Notes>5</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6</vt:i4>
      </vt:variant>
    </vt:vector>
  </HeadingPairs>
  <TitlesOfParts>
    <vt:vector size="13" baseType="lpstr">
      <vt:lpstr>等线</vt:lpstr>
      <vt:lpstr>等线 Light</vt:lpstr>
      <vt:lpstr>黑体</vt:lpstr>
      <vt:lpstr>Arial</vt:lpstr>
      <vt:lpstr>Calibri</vt:lpstr>
      <vt:lpstr>Calibri Light</vt:lpstr>
      <vt:lpstr>Office-tema</vt:lpstr>
      <vt:lpstr>    The thematic directions of Lot 4’s expected technical and  policy recommendations: Lot 4水车项目制定技术与政策建议工作的主要方向:   1. 绿色小水电评价标准的制定与执行 Development and enforcement of the green standard for hydropower, especially SHP development.    2. 小水电运营效率与生态保护及修复措施 Optimisation of small hydropower operation efficiency while ensuring ecosystem restoration and protection.   3. 抽水蓄能电站的规划与发展 Planning and development of pumped storage hydropower (PSH).   4. 促进水电在清洁能源转型以及低碳发展中发挥更大作用 Exploration of hydropower’s full potential as balancing power/flexibility in the energy system to reduce renewable energy curtailment, and as enabler for regional energy cooperation and a more rapid clean energy transition.   </vt:lpstr>
      <vt:lpstr>Lot 4’s main activities and achievements in 2020 (1): 2020年Lot 4水车项目的主要工作与成果(1):   1. Development of a technical study that includes (i) results from the demonstration project in Panxi River (盘溪流域), (ii) technical solutions to implement green hydropower standards in China   2. Joint virtual technical and policy Workshop   3. Study - Best Available Technologies for Pumped Storage Hydropower and energy storage integration for renewable energy system development   4. Study - Cost and benefit analysis methodology available for pumped hydro storage case study   5. Study - EU case study report on role of hydropower for energy system flexibility - Understanding the implications and lesson learnt through examining cases from both EU and China </vt:lpstr>
      <vt:lpstr>Lot 4’s main activities and achievements in 2020 (2): 2020年Lot 4水车项目的主要工作与成果(2):   6. Study - Articulating and assessing the opportunities of integrated water and energy planning –    7. Study - Sustainable hydropower development in the context of sustainable development – balancing the multiple goals   8. Stakeholder scoping and engagement for development of the EU-China Sustainable Hydropower Innovation Network 中欧可持续水电创新网络   9. Revision of the project goals, budget and timeline (one year extension) </vt:lpstr>
      <vt:lpstr>Lot 4’s main planned activities in 2021 (1): 2021年Lot 4水车项目工作计划(1):  1. One or two networking events organized by the EU-China Sustainable Hydropower Innovation Network focusing on green small hydropower and ecological restoration.    2. One business promotion event organized by the EU-China Sustainable Hydropower Innovation Network focusing on green small hydropower and ecological restoration.    3. International Symposium on Water-Energy Nexus and Sustainable Hydropower Development, including field study in the Yalong River Basin   4. Finalization of the technical study that includes (i) results from the demonstration project in Panxi (盘溪流域), (ii) technical solutions to implement green hydropower standards in China  5. Policy synthesis on key learnings of implementing integrated water and energy planning in EU</vt:lpstr>
      <vt:lpstr>Lot 4’s main planned activities in 2021 (2): 2021年Lot 4水车项目工作计划(2):  6. Application of the cost and benefit analysis for pumped hydro storage case study.   7. Delegation visit to the Nordic countries focusing on regional energy cooperation, environmental mitigation measures and ecosystem restoration measures (depending on the travel restrictions).   8. Finalization of the study: Potential of energy storage integration for renewable energy system development.  9. Continuous scoping and engagement of relevant stakeholder for deepened exchange under the EU-China Sustainable Hydropower Innovation Network中欧可持续水电创新网络   10. Joint development of technical/policy recommendations based on completed project activities.    11. Active engagement in dialogue with the secretariats and other Lots regarding project implementation, policy dialogue process and future funding opportunities.   </vt:lpstr>
      <vt:lpstr>    The thematic directions of Lot 4’s expected technical and  policy recommendations: Lot 4水车项目制定技术与政策建议工作的主要方向:   1. 绿色小水电评价标准的制定与执行 Development and enforcement of the green standard for hydropower, especially SHP development.    2. 小水电运营效率与生态保护及修复措施 Optimisation of small hydropower operation efficiency while ensuring ecosystem restoration and protection.   3. 抽水蓄能电站的规划与发展 Planning and development of pumped storage hydropower (PSH).   4. 促进水电在清洁能源转型以及低碳发展中发挥更大作用 Exploration of hydropower’s full potential as balancing power/flexibility in the energy system to reduce renewable energy curtailment, and as enabler for regional energy cooperation and a more rapid clean energy transition.   </vt:lpstr>
    </vt:vector>
  </TitlesOfParts>
  <Company>Havs- och vattenmyndigheten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Lot 4’s main activities and achievements in 2020 (1):  1. Development of a technical study that includes (i) results from the demonstration project in Panxi River, (ii) technical solutions to implement green hydropower standards in China   2. Joint virtual Technical and Policy Workshop   3. Study - Potential of energy storage integration for RES development   4. Study - Cost and benefit analysis for pumped hydro storage case study   5. Study - Understanding the implications and lesson learnt through examining cases from both EU and China  - Finalization of EU case study report on role of hydropower for power system flexibility</dc:title>
  <dc:creator>Frank Zhang</dc:creator>
  <cp:lastModifiedBy>Frank Zhang</cp:lastModifiedBy>
  <cp:revision>28</cp:revision>
  <dcterms:created xsi:type="dcterms:W3CDTF">2021-01-15T00:11:46Z</dcterms:created>
  <dcterms:modified xsi:type="dcterms:W3CDTF">2021-01-21T09:43:02Z</dcterms:modified>
</cp:coreProperties>
</file>